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2"/>
    <p:sldMasterId id="2147483649" r:id="rId3"/>
    <p:sldMasterId id="2147483650" r:id="rId4"/>
  </p:sldMasterIdLst>
  <p:notesMasterIdLst>
    <p:notesMasterId r:id="rId15"/>
  </p:notesMasterIdLst>
  <p:handoutMasterIdLst>
    <p:handoutMasterId r:id="rId16"/>
  </p:handoutMasterIdLst>
  <p:sldIdLst>
    <p:sldId id="257" r:id="rId5"/>
    <p:sldId id="258" r:id="rId6"/>
    <p:sldId id="285" r:id="rId7"/>
    <p:sldId id="287" r:id="rId8"/>
    <p:sldId id="288" r:id="rId9"/>
    <p:sldId id="289" r:id="rId10"/>
    <p:sldId id="290" r:id="rId11"/>
    <p:sldId id="291" r:id="rId12"/>
    <p:sldId id="292" r:id="rId13"/>
    <p:sldId id="284" r:id="rId1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12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984">
          <p15:clr>
            <a:srgbClr val="A4A3A4"/>
          </p15:clr>
        </p15:guide>
        <p15:guide id="4" orient="horz" pos="247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2C2"/>
    <a:srgbClr val="6A2821"/>
    <a:srgbClr val="4B2C50"/>
    <a:srgbClr val="2B356A"/>
    <a:srgbClr val="B7E96A"/>
    <a:srgbClr val="E2E2E2"/>
    <a:srgbClr val="00B0F0"/>
    <a:srgbClr val="B8C4D6"/>
    <a:srgbClr val="D0E01B"/>
    <a:srgbClr val="FFC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78016" autoAdjust="0"/>
  </p:normalViewPr>
  <p:slideViewPr>
    <p:cSldViewPr snapToGrid="0" showGuides="1">
      <p:cViewPr>
        <p:scale>
          <a:sx n="73" d="100"/>
          <a:sy n="73" d="100"/>
        </p:scale>
        <p:origin x="-400" y="-48"/>
      </p:cViewPr>
      <p:guideLst>
        <p:guide orient="horz" pos="912"/>
        <p:guide orient="horz" pos="3984"/>
        <p:guide orient="horz" pos="247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66" d="100"/>
          <a:sy n="66" d="100"/>
        </p:scale>
        <p:origin x="4290" y="52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9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1049600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5DBEE2-C6D8-4439-857E-BCA82C728BBE}" type="datetime1">
              <a:rPr lang="fr-FR" smtClean="0"/>
              <a:t>13/06/2024</a:t>
            </a:fld>
            <a:endParaRPr lang="fr-FR"/>
          </a:p>
        </p:txBody>
      </p:sp>
      <p:sp>
        <p:nvSpPr>
          <p:cNvPr id="1049601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1049602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9474F99-60BC-462F-82FF-AD0F7D3371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93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1049594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36FA676-535A-49F6-962D-2DAE77BB7DC8}" type="datetime1">
              <a:rPr lang="fr-FR" noProof="0" smtClean="0"/>
              <a:t>13/06/2024</a:t>
            </a:fld>
            <a:endParaRPr lang="fr-FR" noProof="0"/>
          </a:p>
        </p:txBody>
      </p:sp>
      <p:sp>
        <p:nvSpPr>
          <p:cNvPr id="1049595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1049596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49597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1049598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A226AB8-ACBE-42E6-92F5-667EDDCD9652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154404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5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2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34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5007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34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94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34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0292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34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5668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34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244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34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80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34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56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4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9465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Google Shape;14;p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6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048580" name="Google Shape;15;p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t" anchorCtr="0">
            <a:normAutofit/>
          </a:bodyPr>
          <a:lstStyle>
            <a:lvl1pPr marL="609570" lvl="0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>
                <a:solidFill>
                  <a:srgbClr val="262626"/>
                </a:solidFill>
              </a:defRPr>
            </a:lvl1pPr>
            <a:lvl2pPr marL="1219140" lvl="1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09" lvl="2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278" lvl="3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848" lvl="4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418" lvl="5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987" lvl="6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557" lvl="7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126" lvl="8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48581" name="Google Shape;16;p22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t" anchorCtr="0">
            <a:normAutofit/>
          </a:bodyPr>
          <a:lstStyle>
            <a:lvl1pPr marL="609570" lvl="0" indent="-42331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>
                <a:solidFill>
                  <a:srgbClr val="262626"/>
                </a:solidFill>
              </a:defRPr>
            </a:lvl1pPr>
            <a:lvl2pPr marL="1219140" lvl="1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09" lvl="2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278" lvl="3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848" lvl="4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418" lvl="5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987" lvl="6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557" lvl="7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126" lvl="8" indent="-40638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48582" name="Google Shape;17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3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9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9520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318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1049521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049522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495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2097218" name="Picture 10"/>
          <p:cNvPicPr>
            <a:picLocks noChangeAspect="1"/>
          </p:cNvPicPr>
          <p:nvPr userDrawn="1"/>
        </p:nvPicPr>
        <p:blipFill rotWithShape="1">
          <a:blip r:embed="rId2" cstate="print"/>
          <a:srcRect r="18500" b="19391"/>
          <a:stretch>
            <a:fillRect/>
          </a:stretch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2097219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7773" cy="451143"/>
          </a:xfrm>
          <a:prstGeom prst="rect">
            <a:avLst/>
          </a:prstGeom>
        </p:spPr>
      </p:pic>
      <p:sp>
        <p:nvSpPr>
          <p:cNvPr id="1049524" name="Rectangle 12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1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9572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329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1049573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049574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495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2097227" name="Picture 10"/>
          <p:cNvPicPr>
            <a:picLocks noChangeAspect="1"/>
          </p:cNvPicPr>
          <p:nvPr userDrawn="1"/>
        </p:nvPicPr>
        <p:blipFill rotWithShape="1">
          <a:blip r:embed="rId2" cstate="print"/>
          <a:srcRect r="18500" b="19391"/>
          <a:stretch>
            <a:fillRect/>
          </a:stretch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2097228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049576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25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9526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097220" name="Picture 10"/>
          <p:cNvPicPr>
            <a:picLocks noChangeAspect="1"/>
          </p:cNvPicPr>
          <p:nvPr userDrawn="1"/>
        </p:nvPicPr>
        <p:blipFill rotWithShape="1">
          <a:blip r:embed="rId2" cstate="print"/>
          <a:srcRect r="18500" b="19391"/>
          <a:stretch>
            <a:fillRect/>
          </a:stretch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320" name="Group 11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049527" name="Rectangle 12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049528" name="Rectangle 13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495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2097221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2504" cy="448056"/>
          </a:xfrm>
          <a:prstGeom prst="rect">
            <a:avLst/>
          </a:prstGeom>
        </p:spPr>
      </p:pic>
      <p:sp>
        <p:nvSpPr>
          <p:cNvPr id="1049530" name="Rectangle 16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85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9486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097213" name="Picture 10"/>
          <p:cNvPicPr>
            <a:picLocks noChangeAspect="1"/>
          </p:cNvPicPr>
          <p:nvPr userDrawn="1"/>
        </p:nvPicPr>
        <p:blipFill rotWithShape="1">
          <a:blip r:embed="rId2" cstate="print"/>
          <a:srcRect r="18500" b="19391"/>
          <a:stretch>
            <a:fillRect/>
          </a:stretch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311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049487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049488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494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2097214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049490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Left (dark)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9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9540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097222" name="Picture 10"/>
          <p:cNvPicPr>
            <a:picLocks noChangeAspect="1"/>
          </p:cNvPicPr>
          <p:nvPr userDrawn="1"/>
        </p:nvPicPr>
        <p:blipFill rotWithShape="1">
          <a:blip r:embed="rId2" cstate="print"/>
          <a:srcRect r="18500" b="19391"/>
          <a:stretch>
            <a:fillRect/>
          </a:stretch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32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049541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1049542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495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2097223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049544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chemeClr val="tx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Picture 2"/>
          <p:cNvPicPr>
            <a:picLocks noChangeAspect="1"/>
          </p:cNvPicPr>
          <p:nvPr userDrawn="1"/>
        </p:nvPicPr>
        <p:blipFill rotWithShape="1">
          <a:blip r:embed="rId2" cstate="print"/>
          <a:srcRect r="18500" b="19391"/>
          <a:stretch>
            <a:fillRect/>
          </a:stretch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ransition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0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0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9508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7216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2"/>
            <a:ext cx="1627773" cy="451143"/>
          </a:xfrm>
          <a:prstGeom prst="rect">
            <a:avLst/>
          </a:prstGeom>
        </p:spPr>
      </p:pic>
      <p:pic>
        <p:nvPicPr>
          <p:cNvPr id="2097217" name="Picture 5"/>
          <p:cNvPicPr>
            <a:picLocks noChangeAspect="1"/>
          </p:cNvPicPr>
          <p:nvPr userDrawn="1"/>
        </p:nvPicPr>
        <p:blipFill rotWithShape="1">
          <a:blip r:embed="rId4" cstate="print"/>
          <a:srcRect r="18500" b="19391"/>
          <a:stretch>
            <a:fillRect/>
          </a:stretch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  <p:grpSp>
        <p:nvGrpSpPr>
          <p:cNvPr id="315" name="Group 10"/>
          <p:cNvGrpSpPr/>
          <p:nvPr userDrawn="1"/>
        </p:nvGrpSpPr>
        <p:grpSpPr>
          <a:xfrm>
            <a:off x="8704796" y="6336792"/>
            <a:ext cx="1470980" cy="307777"/>
            <a:chOff x="8616280" y="6285754"/>
            <a:chExt cx="1470980" cy="307777"/>
          </a:xfrm>
        </p:grpSpPr>
        <p:sp>
          <p:nvSpPr>
            <p:cNvPr id="1049509" name="TextBox 11"/>
            <p:cNvSpPr txBox="1"/>
            <p:nvPr userDrawn="1"/>
          </p:nvSpPr>
          <p:spPr>
            <a:xfrm>
              <a:off x="8616280" y="6285754"/>
              <a:ext cx="14709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</a:rPr>
                <a:t>Made with       by </a:t>
              </a:r>
            </a:p>
          </p:txBody>
        </p:sp>
        <p:sp>
          <p:nvSpPr>
            <p:cNvPr id="1049510" name="Freeform 290"/>
            <p:cNvSpPr/>
            <p:nvPr userDrawn="1"/>
          </p:nvSpPr>
          <p:spPr>
            <a:xfrm>
              <a:off x="9544347" y="6374509"/>
              <a:ext cx="152053" cy="130265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Title 1"/>
          <p:cNvSpPr>
            <a:spLocks noGrp="1"/>
          </p:cNvSpPr>
          <p:nvPr>
            <p:ph type="ctrTitle"/>
          </p:nvPr>
        </p:nvSpPr>
        <p:spPr>
          <a:xfrm>
            <a:off x="479376" y="228855"/>
            <a:ext cx="11233248" cy="954108"/>
          </a:xfrm>
        </p:spPr>
        <p:txBody>
          <a:bodyPr wrap="square" anchor="b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69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2097224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5"/>
            <a:ext cx="1627773" cy="451143"/>
          </a:xfrm>
          <a:prstGeom prst="rect">
            <a:avLst/>
          </a:prstGeom>
        </p:spPr>
      </p:pic>
      <p:pic>
        <p:nvPicPr>
          <p:cNvPr id="2097225" name="Picture 3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128994" y="1426467"/>
            <a:ext cx="6338473" cy="523874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4957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89943" y="1700811"/>
            <a:ext cx="5616575" cy="31680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2097226" name="Picture 9"/>
          <p:cNvPicPr>
            <a:picLocks noChangeAspect="1"/>
          </p:cNvPicPr>
          <p:nvPr userDrawn="1"/>
        </p:nvPicPr>
        <p:blipFill rotWithShape="1">
          <a:blip r:embed="rId5" cstate="print"/>
          <a:srcRect r="18500" b="19391"/>
          <a:stretch>
            <a:fillRect/>
          </a:stretch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9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097215" name="Picture 2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6796" y="229538"/>
            <a:ext cx="1627773" cy="451143"/>
          </a:xfrm>
          <a:prstGeom prst="rect">
            <a:avLst/>
          </a:prstGeom>
        </p:spPr>
      </p:pic>
      <p:sp>
        <p:nvSpPr>
          <p:cNvPr id="1049500" name="Rectangle 27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0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02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03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04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05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53" name="Title 1"/>
          <p:cNvSpPr>
            <a:spLocks noGrp="1"/>
          </p:cNvSpPr>
          <p:nvPr>
            <p:ph type="title"/>
          </p:nvPr>
        </p:nvSpPr>
        <p:spPr>
          <a:xfrm>
            <a:off x="728754" y="317500"/>
            <a:ext cx="10625046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9554" name="Content Placeholder 2"/>
          <p:cNvSpPr>
            <a:spLocks noGrp="1"/>
          </p:cNvSpPr>
          <p:nvPr>
            <p:ph idx="1"/>
          </p:nvPr>
        </p:nvSpPr>
        <p:spPr>
          <a:xfrm>
            <a:off x="728754" y="1825625"/>
            <a:ext cx="1062504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955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56" name="Arrow: Chevron 8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57" name="Rectangle 9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58" name="Rectangle 10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59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91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49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493" name="Title 1"/>
          <p:cNvSpPr>
            <a:spLocks noGrp="1"/>
          </p:cNvSpPr>
          <p:nvPr userDrawn="1"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494" name="TextBox 46"/>
          <p:cNvSpPr txBox="1"/>
          <p:nvPr userDrawn="1"/>
        </p:nvSpPr>
        <p:spPr>
          <a:xfrm>
            <a:off x="191344" y="356539"/>
            <a:ext cx="3062990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List //</a:t>
            </a:r>
          </a:p>
        </p:txBody>
      </p:sp>
      <p:sp>
        <p:nvSpPr>
          <p:cNvPr id="1049495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496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497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498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y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77" name="Title 1"/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78" name="TextBox 47"/>
          <p:cNvSpPr txBox="1"/>
          <p:nvPr userDrawn="1"/>
        </p:nvSpPr>
        <p:spPr>
          <a:xfrm>
            <a:off x="191344" y="356539"/>
            <a:ext cx="3062990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Cycle //</a:t>
            </a:r>
          </a:p>
        </p:txBody>
      </p:sp>
      <p:sp>
        <p:nvSpPr>
          <p:cNvPr id="1049579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58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81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82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83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84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ierarc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11" name="Title 1"/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12" name="TextBox 46"/>
          <p:cNvSpPr txBox="1"/>
          <p:nvPr userDrawn="1"/>
        </p:nvSpPr>
        <p:spPr>
          <a:xfrm>
            <a:off x="191344" y="356539"/>
            <a:ext cx="3062990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Hierarchy //</a:t>
            </a:r>
          </a:p>
        </p:txBody>
      </p:sp>
      <p:sp>
        <p:nvSpPr>
          <p:cNvPr id="1049513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5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15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16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17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18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lationsh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85" name="Title 1"/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86" name="TextBox 46"/>
          <p:cNvSpPr txBox="1"/>
          <p:nvPr userDrawn="1"/>
        </p:nvSpPr>
        <p:spPr>
          <a:xfrm>
            <a:off x="0" y="356539"/>
            <a:ext cx="325433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Relationship //</a:t>
            </a:r>
          </a:p>
        </p:txBody>
      </p:sp>
      <p:sp>
        <p:nvSpPr>
          <p:cNvPr id="1049587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58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89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90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91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92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45" name="Title 1"/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46" name="TextBox 46"/>
          <p:cNvSpPr txBox="1"/>
          <p:nvPr userDrawn="1"/>
        </p:nvSpPr>
        <p:spPr>
          <a:xfrm>
            <a:off x="0" y="356539"/>
            <a:ext cx="325433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Matrix //</a:t>
            </a:r>
          </a:p>
        </p:txBody>
      </p:sp>
      <p:sp>
        <p:nvSpPr>
          <p:cNvPr id="1049547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54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49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50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51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52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7" name="Title 1"/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478" name="TextBox 46"/>
          <p:cNvSpPr txBox="1"/>
          <p:nvPr userDrawn="1"/>
        </p:nvSpPr>
        <p:spPr>
          <a:xfrm>
            <a:off x="0" y="356539"/>
            <a:ext cx="325433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Pyramid //</a:t>
            </a:r>
          </a:p>
        </p:txBody>
      </p:sp>
      <p:sp>
        <p:nvSpPr>
          <p:cNvPr id="1049479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48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481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482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483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484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31" name="Title 1"/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32" name="TextBox 42"/>
          <p:cNvSpPr txBox="1"/>
          <p:nvPr userDrawn="1"/>
        </p:nvSpPr>
        <p:spPr>
          <a:xfrm>
            <a:off x="0" y="356539"/>
            <a:ext cx="325433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Picture //</a:t>
            </a:r>
          </a:p>
        </p:txBody>
      </p:sp>
      <p:sp>
        <p:nvSpPr>
          <p:cNvPr id="1049533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53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35" name="Arrow: Chevron 50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36" name="Rectangle 51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37" name="Rectangle 52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38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0" name="Title 1"/>
          <p:cNvSpPr>
            <a:spLocks noGrp="1"/>
          </p:cNvSpPr>
          <p:nvPr>
            <p:ph type="title"/>
          </p:nvPr>
        </p:nvSpPr>
        <p:spPr>
          <a:xfrm>
            <a:off x="2762250" y="44624"/>
            <a:ext cx="8591549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49561" name="TextBox 42"/>
          <p:cNvSpPr txBox="1"/>
          <p:nvPr userDrawn="1"/>
        </p:nvSpPr>
        <p:spPr>
          <a:xfrm>
            <a:off x="0" y="356539"/>
            <a:ext cx="3254334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 lvl="0"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Misc. //</a:t>
            </a:r>
          </a:p>
        </p:txBody>
      </p:sp>
      <p:sp>
        <p:nvSpPr>
          <p:cNvPr id="1049562" name="Text Placeholder 22"/>
          <p:cNvSpPr>
            <a:spLocks noGrp="1"/>
          </p:cNvSpPr>
          <p:nvPr>
            <p:ph type="body" sz="quarter" idx="13"/>
          </p:nvPr>
        </p:nvSpPr>
        <p:spPr>
          <a:xfrm>
            <a:off x="371475" y="1556792"/>
            <a:ext cx="1920240" cy="584775"/>
          </a:xfrm>
          <a:solidFill>
            <a:schemeClr val="tx1">
              <a:lumMod val="20000"/>
              <a:lumOff val="80000"/>
            </a:schemeClr>
          </a:solidFill>
          <a:effectLst>
            <a:outerShdw dist="38100" dir="2700000" algn="tl" rotWithShape="0">
              <a:schemeClr val="tx2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>
            <a:srgbClr val="000000"/>
          </a:fontRef>
        </p:style>
        <p:txBody>
          <a:bodyPr wrap="square">
            <a:spAutoFit/>
          </a:bodyPr>
          <a:lstStyle>
            <a:lvl1pPr marL="0" indent="0">
              <a:buNone/>
              <a:defRPr lang="en-US" sz="1600" smtClean="0">
                <a:latin typeface="+mj-lt"/>
                <a:ea typeface="+mj-ea"/>
                <a:cs typeface="+mj-cs"/>
              </a:defRPr>
            </a:lvl1pPr>
            <a:lvl2pPr>
              <a:defRPr lang="en-US" sz="1800" smtClean="0">
                <a:latin typeface="+mj-lt"/>
                <a:ea typeface="+mj-ea"/>
                <a:cs typeface="+mj-cs"/>
              </a:defRPr>
            </a:lvl2pPr>
            <a:lvl3pPr>
              <a:defRPr lang="en-US" sz="1800" smtClean="0">
                <a:latin typeface="+mj-lt"/>
                <a:ea typeface="+mj-ea"/>
                <a:cs typeface="+mj-cs"/>
              </a:defRPr>
            </a:lvl3pPr>
            <a:lvl4pPr>
              <a:defRPr lang="en-US" smtClean="0">
                <a:latin typeface="+mj-lt"/>
                <a:ea typeface="+mj-ea"/>
                <a:cs typeface="+mj-cs"/>
              </a:defRPr>
            </a:lvl4pPr>
            <a:lvl5pPr>
              <a:defRPr lang="en-US">
                <a:latin typeface="+mj-lt"/>
                <a:ea typeface="+mj-ea"/>
                <a:cs typeface="+mj-cs"/>
              </a:defRPr>
            </a:lvl5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04956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1475" y="6280675"/>
            <a:ext cx="7672502" cy="365125"/>
          </a:xfrm>
        </p:spPr>
        <p:txBody>
          <a:bodyPr anchor="ctr"/>
          <a:lstStyle>
            <a:lvl1pPr algn="l">
              <a:defRPr sz="1400">
                <a:latin typeface="+mj-lt"/>
              </a:defRPr>
            </a:lvl1pPr>
          </a:lstStyle>
          <a:p>
            <a:r>
              <a:rPr lang="en-US" dirty="0"/>
              <a:t>PowerPoint SmartArt Graphics - The Complete Ready-to-use Collection </a:t>
            </a:r>
            <a:r>
              <a:rPr lang="en-US" i="1" dirty="0">
                <a:solidFill>
                  <a:schemeClr val="accent5"/>
                </a:solidFill>
              </a:rPr>
              <a:t>[2020 updated version]</a:t>
            </a:r>
          </a:p>
        </p:txBody>
      </p:sp>
      <p:sp>
        <p:nvSpPr>
          <p:cNvPr id="1049564" name="Arrow: Chevron 9"/>
          <p:cNvSpPr/>
          <p:nvPr userDrawn="1"/>
        </p:nvSpPr>
        <p:spPr>
          <a:xfrm>
            <a:off x="11078602" y="6031342"/>
            <a:ext cx="777240" cy="438997"/>
          </a:xfrm>
          <a:prstGeom prst="chevron">
            <a:avLst>
              <a:gd name="adj" fmla="val 44576"/>
            </a:avLst>
          </a:prstGeom>
          <a:solidFill>
            <a:srgbClr val="A1DDAA"/>
          </a:solidFill>
          <a:ln w="38100">
            <a:solidFill>
              <a:srgbClr val="2E8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9565" name="Rectangle 10"/>
          <p:cNvSpPr/>
          <p:nvPr userDrawn="1"/>
        </p:nvSpPr>
        <p:spPr>
          <a:xfrm>
            <a:off x="11382763" y="6242058"/>
            <a:ext cx="562643" cy="401868"/>
          </a:xfrm>
          <a:prstGeom prst="rect">
            <a:avLst/>
          </a:prstGeom>
          <a:solidFill>
            <a:schemeClr val="bg1"/>
          </a:solidFill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D6A"/>
              </a:solidFill>
            </a:endParaRPr>
          </a:p>
        </p:txBody>
      </p:sp>
      <p:sp>
        <p:nvSpPr>
          <p:cNvPr id="1049566" name="Rectangle 11"/>
          <p:cNvSpPr/>
          <p:nvPr userDrawn="1"/>
        </p:nvSpPr>
        <p:spPr>
          <a:xfrm>
            <a:off x="11382764" y="6242058"/>
            <a:ext cx="562643" cy="403741"/>
          </a:xfrm>
          <a:prstGeom prst="rect">
            <a:avLst/>
          </a:prstGeom>
          <a:noFill/>
          <a:ln w="28575">
            <a:solidFill>
              <a:srgbClr val="393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567" name="Slide Number Placeholder 5"/>
          <p:cNvSpPr txBox="1"/>
          <p:nvPr userDrawn="1"/>
        </p:nvSpPr>
        <p:spPr>
          <a:xfrm>
            <a:off x="11382764" y="6253489"/>
            <a:ext cx="562643" cy="390437"/>
          </a:xfrm>
          <a:prstGeom prst="rect">
            <a:avLst/>
          </a:prstGeom>
          <a:ln>
            <a:solidFill>
              <a:srgbClr val="393937"/>
            </a:solidFill>
          </a:ln>
        </p:spPr>
        <p:txBody>
          <a:bodyPr anchor="ctr"/>
          <a:lstStyle>
            <a:defPPr>
              <a:defRPr lang="fr-FR"/>
            </a:defPPr>
            <a:lvl1pPr marL="0" algn="ctr" defTabSz="914354" rtl="0" eaLnBrk="1" latinLnBrk="0" hangingPunct="1">
              <a:defRPr sz="1400" kern="1200">
                <a:solidFill>
                  <a:srgbClr val="2F3A46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8327C5-B821-4FE9-A59A-A60D9EB59A9A}" type="slidenum">
              <a:rPr lang="en-US" smtClean="0">
                <a:solidFill>
                  <a:srgbClr val="6F6D6A"/>
                </a:solidFill>
              </a:rPr>
              <a:t>‹N°›</a:t>
            </a:fld>
            <a:endParaRPr lang="en-US" dirty="0">
              <a:solidFill>
                <a:srgbClr val="6F6D6A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8577" name="Google Shape;7;p2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8578" name="Google Shape;9;p20"/>
          <p:cNvSpPr txBox="1"/>
          <p:nvPr/>
        </p:nvSpPr>
        <p:spPr>
          <a:xfrm>
            <a:off x="4917264" y="6559139"/>
            <a:ext cx="2357472" cy="151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067" b="0" i="0" u="none" strike="noStrike" cap="none">
                <a:solidFill>
                  <a:srgbClr val="0563C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‹N°›</a:t>
            </a:fld>
            <a:endParaRPr sz="1067" b="0" i="0" u="none" strike="noStrike" cap="none">
              <a:solidFill>
                <a:srgbClr val="0563C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66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4946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9468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049469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049470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287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049471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049472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2097212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74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49475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9476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</p:sldLayoutIdLst>
  <p:hf hdr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Imag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7907" y="193766"/>
            <a:ext cx="5523944" cy="133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8583" name="ZoneTexte 6"/>
          <p:cNvSpPr txBox="1"/>
          <p:nvPr/>
        </p:nvSpPr>
        <p:spPr>
          <a:xfrm>
            <a:off x="503581" y="1654599"/>
            <a:ext cx="1129085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5400" dirty="0">
                <a:solidFill>
                  <a:srgbClr val="FF000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        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+mj-cs"/>
              </a:rPr>
              <a:t>الأكاديمية الجهوية للتربية والتكوين جهة طنجة تطوان الحسيمة</a:t>
            </a:r>
          </a:p>
          <a:p>
            <a:pPr algn="ctr"/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+mj-cs"/>
              </a:rPr>
              <a:t>المديرية الإقليمية طنجة اصيلة</a:t>
            </a:r>
          </a:p>
          <a:p>
            <a:pPr algn="ctr" rtl="1"/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+mj-cs"/>
              </a:rPr>
              <a:t>مؤسسة التفتح الفني </a:t>
            </a:r>
            <a:r>
              <a:rPr kumimoji="0" lang="ar-M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+mj-cs"/>
              </a:rPr>
              <a:t>وال</a:t>
            </a:r>
            <a:r>
              <a:rPr kumimoji="0" lang="ar-S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+mj-cs"/>
              </a:rPr>
              <a:t>أ</a:t>
            </a:r>
            <a:r>
              <a:rPr kumimoji="0" lang="ar-M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+mj-cs"/>
              </a:rPr>
              <a:t>دبي</a:t>
            </a:r>
            <a:r>
              <a:rPr kumimoji="0" lang="ar-M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+mj-cs"/>
              </a:rPr>
              <a:t> 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+mj-cs"/>
            </a:endParaRPr>
          </a:p>
          <a:p>
            <a:pPr algn="ctr" rtl="1"/>
            <a:r>
              <a:rPr lang="ar-MA" sz="5400" u="sng" dirty="0">
                <a:solidFill>
                  <a:srgbClr val="FF000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تقرير</a:t>
            </a:r>
          </a:p>
          <a:p>
            <a:pPr algn="ctr" rtl="1"/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اليوم السابع من الدورة الوطنية لتكوين أساتذة مؤسسات الريادة حول الدعم وفق مقاربة </a:t>
            </a:r>
            <a:r>
              <a:rPr lang="fr-FR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TARL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</a:t>
            </a:r>
          </a:p>
          <a:p>
            <a:pPr algn="ctr" rtl="1"/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أعمال الورشات من </a:t>
            </a:r>
            <a:r>
              <a:rPr lang="fr-FR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05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الى </a:t>
            </a:r>
            <a:r>
              <a:rPr lang="fr-FR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13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يونيو </a:t>
            </a:r>
            <a:r>
              <a:rPr lang="fr-FR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2024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م</a:t>
            </a:r>
          </a:p>
          <a:p>
            <a:pPr algn="ctr" rtl="1"/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الأربعاء </a:t>
            </a:r>
            <a:r>
              <a:rPr lang="fr-FR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12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يونيو </a:t>
            </a:r>
            <a:r>
              <a:rPr lang="fr-FR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2024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م </a:t>
            </a:r>
          </a:p>
          <a:p>
            <a:pPr algn="r" rtl="1"/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 من </a:t>
            </a:r>
            <a:r>
              <a:rPr lang="ar-S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إ</a:t>
            </a:r>
            <a:r>
              <a:rPr lang="ar-M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عداد 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: </a:t>
            </a:r>
            <a:r>
              <a:rPr lang="ar-SA" sz="2800" b="1" dirty="0" err="1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ذة</a:t>
            </a:r>
            <a:r>
              <a:rPr lang="ar-S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. </a:t>
            </a:r>
            <a:r>
              <a:rPr lang="ar-M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شفيقة </a:t>
            </a:r>
            <a:r>
              <a:rPr lang="ar-MA" sz="2800" b="1" dirty="0" err="1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الغماطي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   </a:t>
            </a:r>
            <a:r>
              <a:rPr lang="ar-S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                      </a:t>
            </a:r>
            <a:r>
              <a:rPr lang="ar-M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            </a:t>
            </a:r>
            <a:r>
              <a:rPr lang="ar-MA" sz="2800" b="1" dirty="0" err="1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المؤطر</a:t>
            </a:r>
            <a:r>
              <a:rPr lang="ar-S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:</a:t>
            </a:r>
            <a:r>
              <a:rPr lang="ar-MA" sz="2800" b="1" dirty="0" smtClean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 </a:t>
            </a:r>
            <a:r>
              <a:rPr lang="ar-MA" sz="2800" b="1" dirty="0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الأمين </a:t>
            </a:r>
            <a:r>
              <a:rPr lang="ar-MA" sz="2800" b="1" dirty="0" err="1">
                <a:solidFill>
                  <a:srgbClr val="002060"/>
                </a:solidFill>
                <a:latin typeface="Calibri Light" panose="020F0302020204030204" pitchFamily="34" charset="0"/>
                <a:cs typeface="arabswell_1" panose="00000500000000000000" pitchFamily="2" charset="-78"/>
              </a:rPr>
              <a:t>الأغزوي</a:t>
            </a:r>
            <a:endParaRPr lang="fr-FR" sz="4400" b="1" dirty="0">
              <a:solidFill>
                <a:srgbClr val="002060"/>
              </a:solidFill>
              <a:latin typeface="Calibri Light" panose="020F0302020204030204" pitchFamily="34" charset="0"/>
              <a:cs typeface="arabswell_1" panose="000005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</p:txBody>
      </p:sp>
      <p:pic>
        <p:nvPicPr>
          <p:cNvPr id="2097153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936" y="5218111"/>
            <a:ext cx="2245475" cy="2510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955" y="5404791"/>
            <a:ext cx="2223215" cy="2223215"/>
          </a:xfrm>
          <a:prstGeom prst="rect">
            <a:avLst/>
          </a:prstGeom>
        </p:spPr>
      </p:pic>
      <p:sp>
        <p:nvSpPr>
          <p:cNvPr id="1048586" name="椭圆 51"/>
          <p:cNvSpPr>
            <a:spLocks noChangeArrowheads="1"/>
          </p:cNvSpPr>
          <p:nvPr/>
        </p:nvSpPr>
        <p:spPr bwMode="auto">
          <a:xfrm>
            <a:off x="3457730" y="5698434"/>
            <a:ext cx="5631892" cy="995550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93000"/>
                  <a:lumOff val="7000"/>
                </a:sys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27000">
              <a:srgbClr val="F79524">
                <a:alpha val="0"/>
              </a:srgbClr>
            </a:glow>
            <a:outerShdw dist="107763" dir="2700000" algn="ctr" rotWithShape="0">
              <a:srgbClr val="535455"/>
            </a:outerShdw>
            <a:softEdge rad="368300"/>
          </a:effectLst>
        </p:spPr>
        <p:txBody>
          <a:bodyPr wrap="none" lIns="92075" tIns="46038" rIns="92075" bIns="46038" anchor="ctr"/>
          <a:lstStyle/>
          <a:p>
            <a:pPr algn="ctr"/>
            <a:endParaRPr lang="zh-CN" altLang="zh-CN" kern="0">
              <a:solidFill>
                <a:sysClr val="windowText" lastClr="000000"/>
              </a:solidFill>
              <a:latin typeface="Calibri Light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5AF697BB-5727-BEFB-9D1D-3630D16DF4F1}"/>
              </a:ext>
            </a:extLst>
          </p:cNvPr>
          <p:cNvGrpSpPr/>
          <p:nvPr/>
        </p:nvGrpSpPr>
        <p:grpSpPr>
          <a:xfrm>
            <a:off x="2116064" y="800100"/>
            <a:ext cx="7392222" cy="6405382"/>
            <a:chOff x="4383516" y="2385767"/>
            <a:chExt cx="3823030" cy="3312667"/>
          </a:xfrm>
        </p:grpSpPr>
        <p:sp>
          <p:nvSpPr>
            <p:cNvPr id="1048587" name="椭圆 52"/>
            <p:cNvSpPr/>
            <p:nvPr/>
          </p:nvSpPr>
          <p:spPr>
            <a:xfrm>
              <a:off x="4769678" y="2561722"/>
              <a:ext cx="3136712" cy="313671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7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39" name="组合 60"/>
            <p:cNvGrpSpPr/>
            <p:nvPr/>
          </p:nvGrpSpPr>
          <p:grpSpPr>
            <a:xfrm>
              <a:off x="4383516" y="2876403"/>
              <a:ext cx="1819688" cy="1944914"/>
              <a:chOff x="2401378" y="2373445"/>
              <a:chExt cx="1819688" cy="1944914"/>
            </a:xfrm>
          </p:grpSpPr>
          <p:grpSp>
            <p:nvGrpSpPr>
              <p:cNvPr id="40" name="组合 61"/>
              <p:cNvGrpSpPr/>
              <p:nvPr/>
            </p:nvGrpSpPr>
            <p:grpSpPr>
              <a:xfrm rot="16555591">
                <a:off x="2338765" y="2436058"/>
                <a:ext cx="1944914" cy="1819688"/>
                <a:chOff x="2697982" y="1091189"/>
                <a:chExt cx="2704090" cy="2529981"/>
              </a:xfrm>
            </p:grpSpPr>
            <p:sp>
              <p:nvSpPr>
                <p:cNvPr id="1048588" name="Freeform 6"/>
                <p:cNvSpPr/>
                <p:nvPr/>
              </p:nvSpPr>
              <p:spPr bwMode="auto">
                <a:xfrm rot="21103378">
                  <a:off x="2717609" y="1463758"/>
                  <a:ext cx="2684463" cy="2157412"/>
                </a:xfrm>
                <a:custGeom>
                  <a:avLst/>
                  <a:gdLst>
                    <a:gd name="T0" fmla="*/ 0 w 106"/>
                    <a:gd name="T1" fmla="*/ 39 h 85"/>
                    <a:gd name="T2" fmla="*/ 46 w 106"/>
                    <a:gd name="T3" fmla="*/ 85 h 85"/>
                    <a:gd name="T4" fmla="*/ 106 w 106"/>
                    <a:gd name="T5" fmla="*/ 43 h 85"/>
                    <a:gd name="T6" fmla="*/ 0 w 106"/>
                    <a:gd name="T7" fmla="*/ 39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6" h="85">
                      <a:moveTo>
                        <a:pt x="0" y="39"/>
                      </a:moveTo>
                      <a:cubicBezTo>
                        <a:pt x="0" y="39"/>
                        <a:pt x="6" y="80"/>
                        <a:pt x="46" y="85"/>
                      </a:cubicBezTo>
                      <a:cubicBezTo>
                        <a:pt x="46" y="85"/>
                        <a:pt x="53" y="38"/>
                        <a:pt x="106" y="43"/>
                      </a:cubicBezTo>
                      <a:cubicBezTo>
                        <a:pt x="106" y="43"/>
                        <a:pt x="58" y="0"/>
                        <a:pt x="0" y="39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alpha val="50000"/>
                  </a:sysClr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sz="1400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48589" name="Freeform 6"/>
                <p:cNvSpPr/>
                <p:nvPr/>
              </p:nvSpPr>
              <p:spPr bwMode="auto">
                <a:xfrm>
                  <a:off x="3873126" y="1846380"/>
                  <a:ext cx="1511129" cy="15404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1129" h="1540453">
                      <a:moveTo>
                        <a:pt x="100156" y="1"/>
                      </a:moveTo>
                      <a:cubicBezTo>
                        <a:pt x="539397" y="394"/>
                        <a:pt x="906426" y="142846"/>
                        <a:pt x="1155712" y="278485"/>
                      </a:cubicBezTo>
                      <a:lnTo>
                        <a:pt x="1141001" y="263774"/>
                      </a:lnTo>
                      <a:lnTo>
                        <a:pt x="1497718" y="329088"/>
                      </a:lnTo>
                      <a:lnTo>
                        <a:pt x="1497718" y="505189"/>
                      </a:lnTo>
                      <a:cubicBezTo>
                        <a:pt x="1506593" y="512534"/>
                        <a:pt x="1511120" y="516598"/>
                        <a:pt x="1511129" y="516606"/>
                      </a:cubicBezTo>
                      <a:cubicBezTo>
                        <a:pt x="320808" y="404062"/>
                        <a:pt x="46671" y="1329502"/>
                        <a:pt x="0" y="1540453"/>
                      </a:cubicBezTo>
                      <a:lnTo>
                        <a:pt x="0" y="2761"/>
                      </a:lnTo>
                      <a:cubicBezTo>
                        <a:pt x="33768" y="743"/>
                        <a:pt x="67166" y="-29"/>
                        <a:pt x="100156" y="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73E01"/>
                    </a:gs>
                    <a:gs pos="27000">
                      <a:srgbClr val="FF7711"/>
                    </a:gs>
                    <a:gs pos="59000">
                      <a:srgbClr val="FFAA01"/>
                    </a:gs>
                    <a:gs pos="80000">
                      <a:srgbClr val="FFC000"/>
                    </a:gs>
                    <a:gs pos="100000">
                      <a:srgbClr val="FECE02"/>
                    </a:gs>
                  </a:gsLst>
                  <a:lin ang="10800000" scaled="1"/>
                </a:gradFill>
                <a:ln w="635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48590" name="Freeform 6"/>
                <p:cNvSpPr/>
                <p:nvPr/>
              </p:nvSpPr>
              <p:spPr bwMode="auto">
                <a:xfrm>
                  <a:off x="2697982" y="1849140"/>
                  <a:ext cx="1175144" cy="1579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144" h="1579860">
                      <a:moveTo>
                        <a:pt x="1175144" y="0"/>
                      </a:moveTo>
                      <a:lnTo>
                        <a:pt x="1175144" y="1537692"/>
                      </a:lnTo>
                      <a:cubicBezTo>
                        <a:pt x="1169036" y="1564580"/>
                        <a:pt x="1166766" y="1579860"/>
                        <a:pt x="1166766" y="1579860"/>
                      </a:cubicBezTo>
                      <a:cubicBezTo>
                        <a:pt x="153833" y="1452963"/>
                        <a:pt x="1832" y="412468"/>
                        <a:pt x="1810" y="412320"/>
                      </a:cubicBezTo>
                      <a:lnTo>
                        <a:pt x="3076" y="411524"/>
                      </a:lnTo>
                      <a:lnTo>
                        <a:pt x="0" y="411739"/>
                      </a:lnTo>
                      <a:lnTo>
                        <a:pt x="0" y="240917"/>
                      </a:lnTo>
                      <a:lnTo>
                        <a:pt x="296427" y="235893"/>
                      </a:lnTo>
                      <a:lnTo>
                        <a:pt x="293970" y="240808"/>
                      </a:lnTo>
                      <a:cubicBezTo>
                        <a:pt x="605988" y="82024"/>
                        <a:pt x="903139" y="12882"/>
                        <a:pt x="117514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73E01"/>
                    </a:gs>
                    <a:gs pos="27000">
                      <a:srgbClr val="FF7711"/>
                    </a:gs>
                    <a:gs pos="59000">
                      <a:srgbClr val="FFAA01"/>
                    </a:gs>
                    <a:gs pos="80000">
                      <a:srgbClr val="FFC000"/>
                    </a:gs>
                    <a:gs pos="100000">
                      <a:srgbClr val="FECE02"/>
                    </a:gs>
                  </a:gsLst>
                  <a:lin ang="10800000" scaled="1"/>
                </a:gradFill>
                <a:ln w="635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48591" name="Freeform 6"/>
                <p:cNvSpPr/>
                <p:nvPr/>
              </p:nvSpPr>
              <p:spPr bwMode="auto">
                <a:xfrm>
                  <a:off x="2699792" y="1091189"/>
                  <a:ext cx="2684463" cy="2157412"/>
                </a:xfrm>
                <a:custGeom>
                  <a:avLst/>
                  <a:gdLst>
                    <a:gd name="T0" fmla="*/ 0 w 106"/>
                    <a:gd name="T1" fmla="*/ 39 h 85"/>
                    <a:gd name="T2" fmla="*/ 46 w 106"/>
                    <a:gd name="T3" fmla="*/ 85 h 85"/>
                    <a:gd name="T4" fmla="*/ 106 w 106"/>
                    <a:gd name="T5" fmla="*/ 43 h 85"/>
                    <a:gd name="T6" fmla="*/ 0 w 106"/>
                    <a:gd name="T7" fmla="*/ 39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6" h="85">
                      <a:moveTo>
                        <a:pt x="0" y="39"/>
                      </a:moveTo>
                      <a:cubicBezTo>
                        <a:pt x="0" y="39"/>
                        <a:pt x="6" y="80"/>
                        <a:pt x="46" y="85"/>
                      </a:cubicBezTo>
                      <a:cubicBezTo>
                        <a:pt x="46" y="85"/>
                        <a:pt x="53" y="38"/>
                        <a:pt x="106" y="43"/>
                      </a:cubicBezTo>
                      <a:cubicBezTo>
                        <a:pt x="106" y="43"/>
                        <a:pt x="58" y="0"/>
                        <a:pt x="0" y="3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73E01"/>
                    </a:gs>
                    <a:gs pos="27000">
                      <a:srgbClr val="FF7711"/>
                    </a:gs>
                    <a:gs pos="59000">
                      <a:srgbClr val="FFAA01"/>
                    </a:gs>
                    <a:gs pos="80000">
                      <a:srgbClr val="FFC000"/>
                    </a:gs>
                    <a:gs pos="100000">
                      <a:srgbClr val="FECE02"/>
                    </a:gs>
                  </a:gsLst>
                  <a:lin ang="0" scaled="1"/>
                </a:gradFill>
                <a:ln w="635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048592" name="Freeform 6"/>
              <p:cNvSpPr/>
              <p:nvPr/>
            </p:nvSpPr>
            <p:spPr bwMode="auto">
              <a:xfrm rot="16550645">
                <a:off x="2383491" y="2721988"/>
                <a:ext cx="1661877" cy="1335596"/>
              </a:xfrm>
              <a:custGeom>
                <a:avLst/>
                <a:gdLst>
                  <a:gd name="T0" fmla="*/ 0 w 106"/>
                  <a:gd name="T1" fmla="*/ 39 h 85"/>
                  <a:gd name="T2" fmla="*/ 46 w 106"/>
                  <a:gd name="T3" fmla="*/ 85 h 85"/>
                  <a:gd name="T4" fmla="*/ 106 w 106"/>
                  <a:gd name="T5" fmla="*/ 43 h 85"/>
                  <a:gd name="T6" fmla="*/ 0 w 106"/>
                  <a:gd name="T7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85">
                    <a:moveTo>
                      <a:pt x="0" y="39"/>
                    </a:moveTo>
                    <a:cubicBezTo>
                      <a:pt x="0" y="39"/>
                      <a:pt x="6" y="80"/>
                      <a:pt x="46" y="85"/>
                    </a:cubicBezTo>
                    <a:cubicBezTo>
                      <a:pt x="46" y="85"/>
                      <a:pt x="53" y="38"/>
                      <a:pt x="106" y="43"/>
                    </a:cubicBezTo>
                    <a:cubicBezTo>
                      <a:pt x="106" y="43"/>
                      <a:pt x="58" y="0"/>
                      <a:pt x="0" y="39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36000">
                    <a:sysClr val="window" lastClr="FFFFFF">
                      <a:alpha val="0"/>
                    </a:sysClr>
                  </a:gs>
                </a:gsLst>
                <a:lin ang="18900000" scaled="1"/>
              </a:gradFill>
              <a:ln w="3175" cap="flat" cmpd="sng" algn="ctr">
                <a:gradFill flip="none" rotWithShape="1">
                  <a:gsLst>
                    <a:gs pos="0">
                      <a:sysClr val="window" lastClr="FFFFFF"/>
                    </a:gs>
                    <a:gs pos="36000">
                      <a:sysClr val="window" lastClr="FFFFFF">
                        <a:alpha val="0"/>
                      </a:sysClr>
                    </a:gs>
                  </a:gsLst>
                  <a:lin ang="16200000" scaled="1"/>
                </a:gra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 lang="zh-CN" alt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3" name="组合 74"/>
            <p:cNvGrpSpPr/>
            <p:nvPr/>
          </p:nvGrpSpPr>
          <p:grpSpPr>
            <a:xfrm rot="19048208">
              <a:off x="6386858" y="2385767"/>
              <a:ext cx="1819688" cy="1944914"/>
              <a:chOff x="5046418" y="2365294"/>
              <a:chExt cx="1819688" cy="1944914"/>
            </a:xfrm>
          </p:grpSpPr>
          <p:grpSp>
            <p:nvGrpSpPr>
              <p:cNvPr id="44" name="组合 75"/>
              <p:cNvGrpSpPr/>
              <p:nvPr/>
            </p:nvGrpSpPr>
            <p:grpSpPr>
              <a:xfrm rot="5755591">
                <a:off x="4983805" y="2427907"/>
                <a:ext cx="1944914" cy="1819688"/>
                <a:chOff x="2697982" y="1091189"/>
                <a:chExt cx="2704090" cy="2529981"/>
              </a:xfrm>
            </p:grpSpPr>
            <p:sp>
              <p:nvSpPr>
                <p:cNvPr id="1048598" name="Freeform 6"/>
                <p:cNvSpPr/>
                <p:nvPr/>
              </p:nvSpPr>
              <p:spPr bwMode="auto">
                <a:xfrm rot="21103378">
                  <a:off x="2717609" y="1463758"/>
                  <a:ext cx="2684463" cy="2157412"/>
                </a:xfrm>
                <a:custGeom>
                  <a:avLst/>
                  <a:gdLst>
                    <a:gd name="T0" fmla="*/ 0 w 106"/>
                    <a:gd name="T1" fmla="*/ 39 h 85"/>
                    <a:gd name="T2" fmla="*/ 46 w 106"/>
                    <a:gd name="T3" fmla="*/ 85 h 85"/>
                    <a:gd name="T4" fmla="*/ 106 w 106"/>
                    <a:gd name="T5" fmla="*/ 43 h 85"/>
                    <a:gd name="T6" fmla="*/ 0 w 106"/>
                    <a:gd name="T7" fmla="*/ 39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6" h="85">
                      <a:moveTo>
                        <a:pt x="0" y="39"/>
                      </a:moveTo>
                      <a:cubicBezTo>
                        <a:pt x="0" y="39"/>
                        <a:pt x="6" y="80"/>
                        <a:pt x="46" y="85"/>
                      </a:cubicBezTo>
                      <a:cubicBezTo>
                        <a:pt x="46" y="85"/>
                        <a:pt x="53" y="38"/>
                        <a:pt x="106" y="43"/>
                      </a:cubicBezTo>
                      <a:cubicBezTo>
                        <a:pt x="106" y="43"/>
                        <a:pt x="58" y="0"/>
                        <a:pt x="0" y="39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alpha val="50000"/>
                  </a:sysClr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sz="1400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48599" name="Freeform 6"/>
                <p:cNvSpPr/>
                <p:nvPr/>
              </p:nvSpPr>
              <p:spPr bwMode="auto">
                <a:xfrm>
                  <a:off x="3873126" y="1846380"/>
                  <a:ext cx="1511129" cy="15404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1129" h="1540453">
                      <a:moveTo>
                        <a:pt x="100156" y="1"/>
                      </a:moveTo>
                      <a:cubicBezTo>
                        <a:pt x="539397" y="394"/>
                        <a:pt x="906426" y="142846"/>
                        <a:pt x="1155712" y="278485"/>
                      </a:cubicBezTo>
                      <a:lnTo>
                        <a:pt x="1141001" y="263774"/>
                      </a:lnTo>
                      <a:lnTo>
                        <a:pt x="1497718" y="329088"/>
                      </a:lnTo>
                      <a:lnTo>
                        <a:pt x="1497718" y="505189"/>
                      </a:lnTo>
                      <a:cubicBezTo>
                        <a:pt x="1506593" y="512534"/>
                        <a:pt x="1511120" y="516598"/>
                        <a:pt x="1511129" y="516606"/>
                      </a:cubicBezTo>
                      <a:cubicBezTo>
                        <a:pt x="320808" y="404062"/>
                        <a:pt x="46671" y="1329502"/>
                        <a:pt x="0" y="1540453"/>
                      </a:cubicBezTo>
                      <a:lnTo>
                        <a:pt x="0" y="2761"/>
                      </a:lnTo>
                      <a:cubicBezTo>
                        <a:pt x="33768" y="743"/>
                        <a:pt x="67166" y="-29"/>
                        <a:pt x="100156" y="1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00B0F0">
                        <a:shade val="30000"/>
                        <a:satMod val="115000"/>
                      </a:srgbClr>
                    </a:gs>
                    <a:gs pos="56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</a:gradFill>
                <a:ln w="3175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sz="1400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48600" name="Freeform 6"/>
                <p:cNvSpPr/>
                <p:nvPr/>
              </p:nvSpPr>
              <p:spPr bwMode="auto">
                <a:xfrm>
                  <a:off x="2697982" y="1849140"/>
                  <a:ext cx="1175144" cy="1579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5144" h="1579860">
                      <a:moveTo>
                        <a:pt x="1175144" y="0"/>
                      </a:moveTo>
                      <a:lnTo>
                        <a:pt x="1175144" y="1537692"/>
                      </a:lnTo>
                      <a:cubicBezTo>
                        <a:pt x="1169036" y="1564580"/>
                        <a:pt x="1166766" y="1579860"/>
                        <a:pt x="1166766" y="1579860"/>
                      </a:cubicBezTo>
                      <a:cubicBezTo>
                        <a:pt x="153833" y="1452963"/>
                        <a:pt x="1832" y="412468"/>
                        <a:pt x="1810" y="412320"/>
                      </a:cubicBezTo>
                      <a:lnTo>
                        <a:pt x="3076" y="411524"/>
                      </a:lnTo>
                      <a:lnTo>
                        <a:pt x="0" y="411739"/>
                      </a:lnTo>
                      <a:lnTo>
                        <a:pt x="0" y="240917"/>
                      </a:lnTo>
                      <a:lnTo>
                        <a:pt x="296427" y="235893"/>
                      </a:lnTo>
                      <a:lnTo>
                        <a:pt x="293970" y="240808"/>
                      </a:lnTo>
                      <a:cubicBezTo>
                        <a:pt x="605988" y="82024"/>
                        <a:pt x="903139" y="12882"/>
                        <a:pt x="117514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00B0F0">
                        <a:shade val="30000"/>
                        <a:satMod val="115000"/>
                      </a:srgbClr>
                    </a:gs>
                    <a:gs pos="56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</a:gradFill>
                <a:ln w="3175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sz="1400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048601" name="Freeform 6"/>
                <p:cNvSpPr/>
                <p:nvPr/>
              </p:nvSpPr>
              <p:spPr bwMode="auto">
                <a:xfrm>
                  <a:off x="2699792" y="1091189"/>
                  <a:ext cx="2684463" cy="2157412"/>
                </a:xfrm>
                <a:custGeom>
                  <a:avLst/>
                  <a:gdLst>
                    <a:gd name="T0" fmla="*/ 0 w 106"/>
                    <a:gd name="T1" fmla="*/ 39 h 85"/>
                    <a:gd name="T2" fmla="*/ 46 w 106"/>
                    <a:gd name="T3" fmla="*/ 85 h 85"/>
                    <a:gd name="T4" fmla="*/ 106 w 106"/>
                    <a:gd name="T5" fmla="*/ 43 h 85"/>
                    <a:gd name="T6" fmla="*/ 0 w 106"/>
                    <a:gd name="T7" fmla="*/ 39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6" h="85">
                      <a:moveTo>
                        <a:pt x="0" y="39"/>
                      </a:moveTo>
                      <a:cubicBezTo>
                        <a:pt x="0" y="39"/>
                        <a:pt x="6" y="80"/>
                        <a:pt x="46" y="85"/>
                      </a:cubicBezTo>
                      <a:cubicBezTo>
                        <a:pt x="46" y="85"/>
                        <a:pt x="53" y="38"/>
                        <a:pt x="106" y="43"/>
                      </a:cubicBezTo>
                      <a:cubicBezTo>
                        <a:pt x="106" y="43"/>
                        <a:pt x="58" y="0"/>
                        <a:pt x="0" y="3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00B0F0">
                        <a:shade val="30000"/>
                        <a:satMod val="115000"/>
                      </a:srgbClr>
                    </a:gs>
                    <a:gs pos="56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0" scaled="1"/>
                </a:gradFill>
                <a:ln w="3175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/>
                  <a:endParaRPr lang="zh-CN" altLang="en-US" sz="1400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048602" name="Freeform 6"/>
              <p:cNvSpPr/>
              <p:nvPr/>
            </p:nvSpPr>
            <p:spPr bwMode="auto">
              <a:xfrm rot="5766299">
                <a:off x="5221023" y="2632926"/>
                <a:ext cx="1661877" cy="1335596"/>
              </a:xfrm>
              <a:custGeom>
                <a:avLst/>
                <a:gdLst>
                  <a:gd name="T0" fmla="*/ 0 w 106"/>
                  <a:gd name="T1" fmla="*/ 39 h 85"/>
                  <a:gd name="T2" fmla="*/ 46 w 106"/>
                  <a:gd name="T3" fmla="*/ 85 h 85"/>
                  <a:gd name="T4" fmla="*/ 106 w 106"/>
                  <a:gd name="T5" fmla="*/ 43 h 85"/>
                  <a:gd name="T6" fmla="*/ 0 w 106"/>
                  <a:gd name="T7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85">
                    <a:moveTo>
                      <a:pt x="0" y="39"/>
                    </a:moveTo>
                    <a:cubicBezTo>
                      <a:pt x="0" y="39"/>
                      <a:pt x="6" y="80"/>
                      <a:pt x="46" y="85"/>
                    </a:cubicBezTo>
                    <a:cubicBezTo>
                      <a:pt x="46" y="85"/>
                      <a:pt x="53" y="38"/>
                      <a:pt x="106" y="43"/>
                    </a:cubicBezTo>
                    <a:cubicBezTo>
                      <a:pt x="106" y="43"/>
                      <a:pt x="58" y="0"/>
                      <a:pt x="0" y="39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36000">
                    <a:sysClr val="window" lastClr="FFFFFF">
                      <a:alpha val="0"/>
                    </a:sysClr>
                  </a:gs>
                </a:gsLst>
                <a:lin ang="18900000" scaled="1"/>
              </a:gradFill>
              <a:ln w="3175" cap="flat" cmpd="sng" algn="ctr">
                <a:gradFill flip="none" rotWithShape="1">
                  <a:gsLst>
                    <a:gs pos="0">
                      <a:sysClr val="window" lastClr="FFFFFF"/>
                    </a:gs>
                    <a:gs pos="36000">
                      <a:sysClr val="window" lastClr="FFFFFF">
                        <a:alpha val="0"/>
                      </a:sysClr>
                    </a:gs>
                  </a:gsLst>
                  <a:lin ang="16200000" scaled="1"/>
                </a:gra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  <a:endParaRPr lang="zh-CN" altLang="en-US" kern="0" dirty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8" name="淘宝店chenying0907出品 78"/>
            <p:cNvGrpSpPr/>
            <p:nvPr/>
          </p:nvGrpSpPr>
          <p:grpSpPr>
            <a:xfrm>
              <a:off x="5591374" y="3094825"/>
              <a:ext cx="1973939" cy="2041175"/>
              <a:chOff x="-784243" y="-495285"/>
              <a:chExt cx="6337270" cy="6337269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48616" name="同心圆 8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48617" name="淘宝店chenying0907出品 83"/>
              <p:cNvSpPr/>
              <p:nvPr/>
            </p:nvSpPr>
            <p:spPr>
              <a:xfrm>
                <a:off x="-784243" y="-495285"/>
                <a:ext cx="6337270" cy="6337269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48618" name="Rectangle 17"/>
            <p:cNvSpPr>
              <a:spLocks noChangeArrowheads="1"/>
            </p:cNvSpPr>
            <p:nvPr/>
          </p:nvSpPr>
          <p:spPr bwMode="auto">
            <a:xfrm>
              <a:off x="5561641" y="3639094"/>
              <a:ext cx="2061438" cy="620773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6B9B1A">
                  <a:gamma/>
                  <a:shade val="60000"/>
                  <a:invGamma/>
                </a:srgbClr>
              </a:prstShdw>
            </a:effectLst>
          </p:spPr>
          <p:txBody>
            <a:bodyPr wrap="square">
              <a:spAutoFit/>
            </a:bodyPr>
            <a:lstStyle/>
            <a:p>
              <a:pPr algn="ctr" rtl="1"/>
              <a:r>
                <a:rPr lang="fr-FR" altLang="zh-CN" sz="4000" b="1" kern="0" dirty="0">
                  <a:solidFill>
                    <a:srgbClr val="00B05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13</a:t>
              </a:r>
              <a:r>
                <a:rPr lang="ar-MA" altLang="zh-CN" sz="4000" b="1" kern="0" dirty="0">
                  <a:solidFill>
                    <a:srgbClr val="00B05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 </a:t>
              </a:r>
              <a:r>
                <a:rPr lang="ar-MA" altLang="zh-CN" sz="4000" b="1" kern="0" dirty="0" smtClean="0">
                  <a:solidFill>
                    <a:srgbClr val="00B050"/>
                  </a:solidFill>
                  <a:latin typeface="Courier New" panose="02070309020205020404" pitchFamily="49" charset="0"/>
                  <a:ea typeface="黑体" pitchFamily="49" charset="-122"/>
                  <a:cs typeface="Courier New" panose="02070309020205020404" pitchFamily="49" charset="0"/>
                </a:rPr>
                <a:t>نشاط</a:t>
              </a:r>
              <a:r>
                <a:rPr lang="ar-SA" altLang="zh-CN" sz="4000" b="1" kern="0" dirty="0" smtClean="0">
                  <a:solidFill>
                    <a:srgbClr val="00B050"/>
                  </a:solidFill>
                  <a:latin typeface="Courier New" panose="02070309020205020404" pitchFamily="49" charset="0"/>
                  <a:ea typeface="黑体" pitchFamily="49" charset="-122"/>
                  <a:cs typeface="Courier New" panose="02070309020205020404" pitchFamily="49" charset="0"/>
                </a:rPr>
                <a:t>اً</a:t>
              </a:r>
              <a:r>
                <a:rPr lang="ar-MA" altLang="zh-CN" sz="4000" b="1" kern="0" dirty="0" smtClean="0">
                  <a:solidFill>
                    <a:srgbClr val="00B05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 </a:t>
              </a:r>
              <a:endParaRPr lang="ar-MA" altLang="zh-CN" sz="4000" b="1" kern="0" dirty="0">
                <a:solidFill>
                  <a:srgbClr val="00B050"/>
                </a:solidFill>
                <a:latin typeface="Calibri Light" panose="020F0302020204030204" pitchFamily="34" charset="0"/>
                <a:ea typeface="黑体" pitchFamily="49" charset="-122"/>
                <a:cs typeface="Calibri Light" panose="020F0302020204030204" pitchFamily="34" charset="0"/>
              </a:endParaRPr>
            </a:p>
            <a:p>
              <a:pPr algn="ctr" rtl="1"/>
              <a:r>
                <a:rPr lang="fr-FR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)</a:t>
              </a:r>
              <a:r>
                <a:rPr lang="ar-MA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تصحيح</a:t>
              </a:r>
              <a:r>
                <a:rPr lang="fr-FR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-</a:t>
              </a:r>
              <a:r>
                <a:rPr lang="ar-MA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عروض</a:t>
              </a:r>
              <a:r>
                <a:rPr lang="fr-FR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-</a:t>
              </a:r>
              <a:r>
                <a:rPr lang="ar-MA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تقديم ....</a:t>
              </a:r>
              <a:r>
                <a:rPr lang="fr-FR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(</a:t>
              </a:r>
              <a:r>
                <a:rPr lang="ar-MA" altLang="zh-CN" sz="3200" b="1" kern="0" dirty="0">
                  <a:solidFill>
                    <a:srgbClr val="FF0000"/>
                  </a:solidFill>
                  <a:latin typeface="Calibri Light" panose="020F0302020204030204" pitchFamily="34" charset="0"/>
                  <a:ea typeface="黑体" pitchFamily="49" charset="-122"/>
                  <a:cs typeface="Calibri Light" panose="020F0302020204030204" pitchFamily="34" charset="0"/>
                </a:rPr>
                <a:t> </a:t>
              </a:r>
              <a:endParaRPr lang="zh-CN" altLang="en-US" sz="3200" b="1" kern="0" dirty="0">
                <a:solidFill>
                  <a:srgbClr val="FF0000"/>
                </a:solidFill>
                <a:latin typeface="Calibri Light" panose="020F0302020204030204" pitchFamily="34" charset="0"/>
                <a:ea typeface="黑体" pitchFamily="49" charset="-122"/>
                <a:cs typeface="Calibri Light" panose="020F0302020204030204" pitchFamily="34" charset="0"/>
              </a:endParaRPr>
            </a:p>
          </p:txBody>
        </p:sp>
      </p:grpSp>
      <p:sp>
        <p:nvSpPr>
          <p:cNvPr id="1048620" name="Subtitle 2"/>
          <p:cNvSpPr txBox="1"/>
          <p:nvPr/>
        </p:nvSpPr>
        <p:spPr>
          <a:xfrm>
            <a:off x="771412" y="124868"/>
            <a:ext cx="10217375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pPr>
            <a:r>
              <a:rPr lang="ar-MA" sz="5400" b="1" dirty="0">
                <a:solidFill>
                  <a:srgbClr val="2980B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أنشطة اليوم </a:t>
            </a:r>
            <a:r>
              <a:rPr lang="ar-SA" sz="5400" b="1" dirty="0" smtClean="0">
                <a:solidFill>
                  <a:srgbClr val="2980B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التكويني </a:t>
            </a:r>
            <a:r>
              <a:rPr lang="ar-MA" sz="4800" b="1" dirty="0" smtClean="0">
                <a:solidFill>
                  <a:srgbClr val="2980B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السابع</a:t>
            </a:r>
            <a:endParaRPr lang="ar-MA" sz="5400" b="1" dirty="0">
              <a:solidFill>
                <a:srgbClr val="2980B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85" y="5369436"/>
            <a:ext cx="2223215" cy="22232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2D46FDCD-783E-17E7-62D2-04533B71A9FE}"/>
              </a:ext>
            </a:extLst>
          </p:cNvPr>
          <p:cNvGrpSpPr/>
          <p:nvPr/>
        </p:nvGrpSpPr>
        <p:grpSpPr>
          <a:xfrm>
            <a:off x="6096000" y="406400"/>
            <a:ext cx="3578342" cy="5425705"/>
            <a:chOff x="664002" y="1299582"/>
            <a:chExt cx="2045594" cy="4328885"/>
          </a:xfrm>
        </p:grpSpPr>
        <p:sp>
          <p:nvSpPr>
            <p:cNvPr id="1049320" name="Block Arc 11"/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F39C1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F838FE8-4158-FA46-65DB-EB607302693E}"/>
                </a:ext>
              </a:extLst>
            </p:cNvPr>
            <p:cNvGrpSpPr/>
            <p:nvPr/>
          </p:nvGrpSpPr>
          <p:grpSpPr>
            <a:xfrm>
              <a:off x="812426" y="1299582"/>
              <a:ext cx="1705237" cy="4328885"/>
              <a:chOff x="812426" y="1299582"/>
              <a:chExt cx="1705237" cy="4328885"/>
            </a:xfrm>
          </p:grpSpPr>
          <p:sp>
            <p:nvSpPr>
              <p:cNvPr id="1049314" name="Rectangle 13"/>
              <p:cNvSpPr/>
              <p:nvPr/>
            </p:nvSpPr>
            <p:spPr>
              <a:xfrm>
                <a:off x="812426" y="3884999"/>
                <a:ext cx="1705237" cy="1743468"/>
              </a:xfrm>
              <a:prstGeom prst="rect">
                <a:avLst/>
              </a:prstGeom>
              <a:noFill/>
              <a:ln w="28575">
                <a:solidFill>
                  <a:srgbClr val="F39C1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تصحيح نشاط التغذية الراجعة لرائز التحقق 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QCM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من طرف السيد المؤطر الأستاذ :</a:t>
                </a:r>
              </a:p>
              <a:p>
                <a:pPr algn="ctr" defTabSz="914354" rtl="1"/>
                <a:endParaRPr lang="ar-MA" sz="20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ctr" defTabSz="914354" rtl="1"/>
                <a:r>
                  <a:rPr lang="ar-MA" sz="2400" b="1" dirty="0">
                    <a:solidFill>
                      <a:srgbClr val="2B356A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الأمين </a:t>
                </a:r>
                <a:r>
                  <a:rPr lang="ar-MA" sz="2400" b="1" dirty="0" err="1">
                    <a:solidFill>
                      <a:srgbClr val="2B356A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الأغزاوي</a:t>
                </a:r>
                <a:endParaRPr lang="ar-MA" sz="2400" b="1" dirty="0">
                  <a:solidFill>
                    <a:srgbClr val="2B356A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ctr" defTabSz="914354" rtl="1"/>
                <a:endParaRPr lang="ar-MA" sz="16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ctr" defTabSz="914354" rtl="1"/>
                <a:endParaRPr lang="ar-MA" sz="16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="" xmlns:a16="http://schemas.microsoft.com/office/drawing/2014/main" id="{63EAE533-AAB7-ABE2-508F-2EE4495B3DFF}"/>
                  </a:ext>
                </a:extLst>
              </p:cNvPr>
              <p:cNvGrpSpPr/>
              <p:nvPr/>
            </p:nvGrpSpPr>
            <p:grpSpPr>
              <a:xfrm>
                <a:off x="1102767" y="1299582"/>
                <a:ext cx="1170432" cy="2533366"/>
                <a:chOff x="1102767" y="1299582"/>
                <a:chExt cx="1170432" cy="2533366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="" xmlns:a16="http://schemas.microsoft.com/office/drawing/2014/main" id="{4523CA6B-102E-3418-E522-7476E56571EF}"/>
                    </a:ext>
                  </a:extLst>
                </p:cNvPr>
                <p:cNvGrpSpPr/>
                <p:nvPr/>
              </p:nvGrpSpPr>
              <p:grpSpPr>
                <a:xfrm>
                  <a:off x="1102767" y="1975572"/>
                  <a:ext cx="1170432" cy="1857376"/>
                  <a:chOff x="1102767" y="1975572"/>
                  <a:chExt cx="1170432" cy="1857376"/>
                </a:xfrm>
              </p:grpSpPr>
              <p:sp>
                <p:nvSpPr>
                  <p:cNvPr id="1049305" name="Oval 6"/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2097197" name="Graphic 50" descr="Users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049315" name="TextBox 66"/>
                  <p:cNvSpPr txBox="1"/>
                  <p:nvPr/>
                </p:nvSpPr>
                <p:spPr>
                  <a:xfrm>
                    <a:off x="1148345" y="3398539"/>
                    <a:ext cx="1009095" cy="434409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التصحيح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049325" name="Oval 28"/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1</a:t>
                  </a:r>
                </a:p>
              </p:txBody>
            </p:sp>
          </p:grpSp>
        </p:grpSp>
      </p:grpSp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F556CF42-3852-56A8-D044-F570A99DEE9E}"/>
              </a:ext>
            </a:extLst>
          </p:cNvPr>
          <p:cNvGrpSpPr/>
          <p:nvPr/>
        </p:nvGrpSpPr>
        <p:grpSpPr>
          <a:xfrm>
            <a:off x="1224349" y="702506"/>
            <a:ext cx="3578342" cy="5087149"/>
            <a:chOff x="664002" y="1299582"/>
            <a:chExt cx="2045594" cy="4058770"/>
          </a:xfrm>
        </p:grpSpPr>
        <p:sp>
          <p:nvSpPr>
            <p:cNvPr id="7" name="Block Arc 11">
              <a:extLst>
                <a:ext uri="{FF2B5EF4-FFF2-40B4-BE49-F238E27FC236}">
                  <a16:creationId xmlns="" xmlns:a16="http://schemas.microsoft.com/office/drawing/2014/main" id="{426E4B8D-AF67-B7A0-C008-14C9ABC46E41}"/>
                </a:ext>
              </a:extLst>
            </p:cNvPr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00B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2DE38F69-48FA-1C84-B2E5-D6363A37A9DB}"/>
                </a:ext>
              </a:extLst>
            </p:cNvPr>
            <p:cNvGrpSpPr/>
            <p:nvPr/>
          </p:nvGrpSpPr>
          <p:grpSpPr>
            <a:xfrm>
              <a:off x="812426" y="1299582"/>
              <a:ext cx="1705237" cy="4058770"/>
              <a:chOff x="812426" y="1299582"/>
              <a:chExt cx="1705237" cy="4058770"/>
            </a:xfrm>
          </p:grpSpPr>
          <p:sp>
            <p:nvSpPr>
              <p:cNvPr id="9" name="Rectangle 13">
                <a:extLst>
                  <a:ext uri="{FF2B5EF4-FFF2-40B4-BE49-F238E27FC236}">
                    <a16:creationId xmlns="" xmlns:a16="http://schemas.microsoft.com/office/drawing/2014/main" id="{7F462501-8406-2128-3505-EFB3D03DEFD7}"/>
                  </a:ext>
                </a:extLst>
              </p:cNvPr>
              <p:cNvSpPr/>
              <p:nvPr/>
            </p:nvSpPr>
            <p:spPr>
              <a:xfrm>
                <a:off x="812426" y="3884999"/>
                <a:ext cx="1705237" cy="1473353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تم</a:t>
                </a:r>
                <a:r>
                  <a:rPr lang="ar-MA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تقديم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تقرير</a:t>
                </a:r>
                <a:r>
                  <a:rPr lang="ar-MA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مفصل عن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اليوم</a:t>
                </a:r>
                <a:r>
                  <a:rPr lang="ar-MA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السادس للتكوين</a:t>
                </a:r>
              </a:p>
              <a:p>
                <a:pPr algn="ctr" defTabSz="914354" rtl="1"/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ctr" defTabSz="914354" rtl="1"/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ctr" defTabSz="914354" rtl="1"/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ctr" defTabSz="914354" rtl="1"/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="" xmlns:a16="http://schemas.microsoft.com/office/drawing/2014/main" id="{271660B6-FFE0-56D4-DE6E-B4365662265D}"/>
                  </a:ext>
                </a:extLst>
              </p:cNvPr>
              <p:cNvGrpSpPr/>
              <p:nvPr/>
            </p:nvGrpSpPr>
            <p:grpSpPr>
              <a:xfrm>
                <a:off x="1102767" y="1299582"/>
                <a:ext cx="1170432" cy="2533365"/>
                <a:chOff x="1102767" y="1299582"/>
                <a:chExt cx="1170432" cy="2533365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="" xmlns:a16="http://schemas.microsoft.com/office/drawing/2014/main" id="{2FB99761-6438-B1AE-D238-ABA9C4C41F2C}"/>
                    </a:ext>
                  </a:extLst>
                </p:cNvPr>
                <p:cNvGrpSpPr/>
                <p:nvPr/>
              </p:nvGrpSpPr>
              <p:grpSpPr>
                <a:xfrm>
                  <a:off x="1102767" y="1975572"/>
                  <a:ext cx="1170432" cy="1857375"/>
                  <a:chOff x="1102767" y="1975572"/>
                  <a:chExt cx="1170432" cy="1857375"/>
                </a:xfrm>
              </p:grpSpPr>
              <p:sp>
                <p:nvSpPr>
                  <p:cNvPr id="13" name="Oval 6">
                    <a:extLst>
                      <a:ext uri="{FF2B5EF4-FFF2-40B4-BE49-F238E27FC236}">
                        <a16:creationId xmlns="" xmlns:a16="http://schemas.microsoft.com/office/drawing/2014/main" id="{B92CE2AF-FFC5-405A-3BBD-A3C459C7B832}"/>
                      </a:ext>
                    </a:extLst>
                  </p:cNvPr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14" name="Graphic 50" descr="Users">
                    <a:extLst>
                      <a:ext uri="{FF2B5EF4-FFF2-40B4-BE49-F238E27FC236}">
                        <a16:creationId xmlns="" xmlns:a16="http://schemas.microsoft.com/office/drawing/2014/main" id="{BF535E67-D067-EA22-DC0D-2F298A6B16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66">
                    <a:extLst>
                      <a:ext uri="{FF2B5EF4-FFF2-40B4-BE49-F238E27FC236}">
                        <a16:creationId xmlns="" xmlns:a16="http://schemas.microsoft.com/office/drawing/2014/main" id="{CEEF80D9-35DD-6E98-0411-CB64B3BA8081}"/>
                      </a:ext>
                    </a:extLst>
                  </p:cNvPr>
                  <p:cNvSpPr txBox="1"/>
                  <p:nvPr/>
                </p:nvSpPr>
                <p:spPr>
                  <a:xfrm>
                    <a:off x="1206571" y="3398538"/>
                    <a:ext cx="821550" cy="43440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ctr" defTabSz="914354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تقرير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2" name="Oval 28">
                  <a:extLst>
                    <a:ext uri="{FF2B5EF4-FFF2-40B4-BE49-F238E27FC236}">
                      <a16:creationId xmlns="" xmlns:a16="http://schemas.microsoft.com/office/drawing/2014/main" id="{A0D173CB-43FE-AAB7-BCCD-4A81B3125CA5}"/>
                    </a:ext>
                  </a:extLst>
                </p:cNvPr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35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85" y="5369436"/>
            <a:ext cx="2223215" cy="22232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2D46FDCD-783E-17E7-62D2-04533B71A9FE}"/>
              </a:ext>
            </a:extLst>
          </p:cNvPr>
          <p:cNvGrpSpPr/>
          <p:nvPr/>
        </p:nvGrpSpPr>
        <p:grpSpPr>
          <a:xfrm>
            <a:off x="7101936" y="-41638"/>
            <a:ext cx="3035300" cy="5759506"/>
            <a:chOff x="664002" y="1299582"/>
            <a:chExt cx="2045594" cy="4655823"/>
          </a:xfrm>
        </p:grpSpPr>
        <p:sp>
          <p:nvSpPr>
            <p:cNvPr id="1049320" name="Block Arc 11"/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6A282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dirty="0"/>
            </a:p>
          </p:txBody>
        </p:sp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F838FE8-4158-FA46-65DB-EB607302693E}"/>
                </a:ext>
              </a:extLst>
            </p:cNvPr>
            <p:cNvGrpSpPr/>
            <p:nvPr/>
          </p:nvGrpSpPr>
          <p:grpSpPr>
            <a:xfrm>
              <a:off x="812424" y="1299582"/>
              <a:ext cx="1705237" cy="4655823"/>
              <a:chOff x="812424" y="1299582"/>
              <a:chExt cx="1705237" cy="4655823"/>
            </a:xfrm>
          </p:grpSpPr>
          <p:sp>
            <p:nvSpPr>
              <p:cNvPr id="1049314" name="Rectangle 13"/>
              <p:cNvSpPr/>
              <p:nvPr/>
            </p:nvSpPr>
            <p:spPr>
              <a:xfrm>
                <a:off x="812424" y="3641584"/>
                <a:ext cx="1705237" cy="2313821"/>
              </a:xfrm>
              <a:prstGeom prst="rect">
                <a:avLst/>
              </a:prstGeom>
              <a:noFill/>
              <a:ln w="28575">
                <a:solidFill>
                  <a:srgbClr val="6A2821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تقديم تقرير 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وعرض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مفصل لنشاط تواصلي مع الأطفال من ذوي الاحتياجات الخاصة 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الصم 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وضعاف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النطق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</a:t>
                </a:r>
              </a:p>
              <a:p>
                <a:pPr algn="justLow" defTabSz="914354" rtl="1"/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تم تعزيز العرض بشريط فيديو وصور تبين طرق إدماج هذه الفئة في محيطها التعليمي 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والاجتماعي ل</a:t>
                </a:r>
                <a:r>
                  <a:rPr lang="ar-S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إ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كسابها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الثقة في نفسها 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وقدراتها</a:t>
                </a:r>
                <a:r>
                  <a:rPr lang="ar-S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</a:t>
                </a:r>
                <a:endParaRPr lang="ar-MA" sz="16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="" xmlns:a16="http://schemas.microsoft.com/office/drawing/2014/main" id="{63EAE533-AAB7-ABE2-508F-2EE4495B3DFF}"/>
                  </a:ext>
                </a:extLst>
              </p:cNvPr>
              <p:cNvGrpSpPr/>
              <p:nvPr/>
            </p:nvGrpSpPr>
            <p:grpSpPr>
              <a:xfrm>
                <a:off x="1102767" y="1299582"/>
                <a:ext cx="1170432" cy="2284002"/>
                <a:chOff x="1102767" y="1299582"/>
                <a:chExt cx="1170432" cy="2284002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="" xmlns:a16="http://schemas.microsoft.com/office/drawing/2014/main" id="{4523CA6B-102E-3418-E522-7476E56571EF}"/>
                    </a:ext>
                  </a:extLst>
                </p:cNvPr>
                <p:cNvGrpSpPr/>
                <p:nvPr/>
              </p:nvGrpSpPr>
              <p:grpSpPr>
                <a:xfrm>
                  <a:off x="1102767" y="1975572"/>
                  <a:ext cx="1170432" cy="1608012"/>
                  <a:chOff x="1102767" y="1975572"/>
                  <a:chExt cx="1170432" cy="1608012"/>
                </a:xfrm>
              </p:grpSpPr>
              <p:sp>
                <p:nvSpPr>
                  <p:cNvPr id="1049305" name="Oval 6"/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2097197" name="Graphic 50" descr="Users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049315" name="TextBox 66"/>
                  <p:cNvSpPr txBox="1"/>
                  <p:nvPr/>
                </p:nvSpPr>
                <p:spPr>
                  <a:xfrm>
                    <a:off x="1128556" y="3160628"/>
                    <a:ext cx="1072973" cy="422956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تقرير </a:t>
                    </a:r>
                    <a:r>
                      <a:rPr lang="ar-MA" sz="2800" b="1" cap="all" dirty="0" smtClean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وعرض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049325" name="Oval 28"/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3</a:t>
                  </a:r>
                </a:p>
              </p:txBody>
            </p:sp>
          </p:grpSp>
        </p:grpSp>
      </p:grpSp>
      <p:pic>
        <p:nvPicPr>
          <p:cNvPr id="27" name="Image 26">
            <a:extLst>
              <a:ext uri="{FF2B5EF4-FFF2-40B4-BE49-F238E27FC236}">
                <a16:creationId xmlns="" xmlns:a16="http://schemas.microsoft.com/office/drawing/2014/main" id="{A7EA4DB8-FFB9-42A9-F197-336FEF46B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294783"/>
            <a:ext cx="3035300" cy="313421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="" xmlns:a16="http://schemas.microsoft.com/office/drawing/2014/main" id="{DED8D6EF-3627-AD0C-76C6-7699F40731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1737" y="3609482"/>
            <a:ext cx="3194659" cy="3134217"/>
          </a:xfrm>
          <a:prstGeom prst="rect">
            <a:avLst/>
          </a:prstGeom>
        </p:spPr>
      </p:pic>
      <p:pic>
        <p:nvPicPr>
          <p:cNvPr id="1049282" name="Image 1049281">
            <a:extLst>
              <a:ext uri="{FF2B5EF4-FFF2-40B4-BE49-F238E27FC236}">
                <a16:creationId xmlns="" xmlns:a16="http://schemas.microsoft.com/office/drawing/2014/main" id="{AF5E61AE-D365-6910-B669-DE6F1FC89B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499" y="3609482"/>
            <a:ext cx="3035300" cy="3134217"/>
          </a:xfrm>
          <a:prstGeom prst="rect">
            <a:avLst/>
          </a:prstGeom>
        </p:spPr>
      </p:pic>
      <p:pic>
        <p:nvPicPr>
          <p:cNvPr id="1049284" name="Image 1049283">
            <a:extLst>
              <a:ext uri="{FF2B5EF4-FFF2-40B4-BE49-F238E27FC236}">
                <a16:creationId xmlns="" xmlns:a16="http://schemas.microsoft.com/office/drawing/2014/main" id="{F3E50521-FDE4-1259-3BCC-BEE4988793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9448" y="294782"/>
            <a:ext cx="3186947" cy="313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2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85" y="5369436"/>
            <a:ext cx="2223215" cy="22232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2D46FDCD-783E-17E7-62D2-04533B71A9FE}"/>
              </a:ext>
            </a:extLst>
          </p:cNvPr>
          <p:cNvGrpSpPr/>
          <p:nvPr/>
        </p:nvGrpSpPr>
        <p:grpSpPr>
          <a:xfrm>
            <a:off x="6096000" y="203201"/>
            <a:ext cx="3578342" cy="5341816"/>
            <a:chOff x="664002" y="1299582"/>
            <a:chExt cx="2045594" cy="3515797"/>
          </a:xfrm>
        </p:grpSpPr>
        <p:sp>
          <p:nvSpPr>
            <p:cNvPr id="1049320" name="Block Arc 11"/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F838FE8-4158-FA46-65DB-EB607302693E}"/>
                </a:ext>
              </a:extLst>
            </p:cNvPr>
            <p:cNvGrpSpPr/>
            <p:nvPr/>
          </p:nvGrpSpPr>
          <p:grpSpPr>
            <a:xfrm>
              <a:off x="848638" y="1299582"/>
              <a:ext cx="1705237" cy="3515797"/>
              <a:chOff x="848638" y="1299582"/>
              <a:chExt cx="1705237" cy="3515797"/>
            </a:xfrm>
          </p:grpSpPr>
          <p:sp>
            <p:nvSpPr>
              <p:cNvPr id="1049314" name="Rectangle 13"/>
              <p:cNvSpPr/>
              <p:nvPr/>
            </p:nvSpPr>
            <p:spPr>
              <a:xfrm>
                <a:off x="848638" y="3741770"/>
                <a:ext cx="1705237" cy="1073609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تقديم بطاقة نشاط الجمع 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والطرح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شفويا مستهدفا من خلالها إكساب القدرة على الجمع شفويا لعددين من رقم 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واحد،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مستعينا بجداول الجمع و الطرح كمعينات </a:t>
                </a:r>
                <a:r>
                  <a:rPr lang="ar-MA" sz="20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ديدكتيكية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endParaRPr lang="ar-MA" sz="16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="" xmlns:a16="http://schemas.microsoft.com/office/drawing/2014/main" id="{63EAE533-AAB7-ABE2-508F-2EE4495B3DFF}"/>
                  </a:ext>
                </a:extLst>
              </p:cNvPr>
              <p:cNvGrpSpPr/>
              <p:nvPr/>
            </p:nvGrpSpPr>
            <p:grpSpPr>
              <a:xfrm>
                <a:off x="1048700" y="1299582"/>
                <a:ext cx="1232688" cy="2290635"/>
                <a:chOff x="1048700" y="1299582"/>
                <a:chExt cx="1232688" cy="2290635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="" xmlns:a16="http://schemas.microsoft.com/office/drawing/2014/main" id="{4523CA6B-102E-3418-E522-7476E56571EF}"/>
                    </a:ext>
                  </a:extLst>
                </p:cNvPr>
                <p:cNvGrpSpPr/>
                <p:nvPr/>
              </p:nvGrpSpPr>
              <p:grpSpPr>
                <a:xfrm>
                  <a:off x="1048700" y="1975572"/>
                  <a:ext cx="1232688" cy="1614645"/>
                  <a:chOff x="1048700" y="1975572"/>
                  <a:chExt cx="1232688" cy="1614645"/>
                </a:xfrm>
              </p:grpSpPr>
              <p:sp>
                <p:nvSpPr>
                  <p:cNvPr id="1049305" name="Oval 6"/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2097197" name="Graphic 50" descr="Users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049315" name="TextBox 66"/>
                  <p:cNvSpPr txBox="1"/>
                  <p:nvPr/>
                </p:nvSpPr>
                <p:spPr>
                  <a:xfrm>
                    <a:off x="1048700" y="3155809"/>
                    <a:ext cx="1232688" cy="434408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وضع بطاقة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049325" name="Oval 28"/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4</a:t>
                  </a:r>
                </a:p>
              </p:txBody>
            </p:sp>
          </p:grpSp>
        </p:grpSp>
      </p:grpSp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F556CF42-3852-56A8-D044-F570A99DEE9E}"/>
              </a:ext>
            </a:extLst>
          </p:cNvPr>
          <p:cNvGrpSpPr/>
          <p:nvPr/>
        </p:nvGrpSpPr>
        <p:grpSpPr>
          <a:xfrm>
            <a:off x="1511300" y="203201"/>
            <a:ext cx="3470159" cy="6638973"/>
            <a:chOff x="208861" y="1299582"/>
            <a:chExt cx="2649159" cy="5147258"/>
          </a:xfrm>
        </p:grpSpPr>
        <p:sp>
          <p:nvSpPr>
            <p:cNvPr id="7" name="Block Arc 11">
              <a:extLst>
                <a:ext uri="{FF2B5EF4-FFF2-40B4-BE49-F238E27FC236}">
                  <a16:creationId xmlns="" xmlns:a16="http://schemas.microsoft.com/office/drawing/2014/main" id="{426E4B8D-AF67-B7A0-C008-14C9ABC46E41}"/>
                </a:ext>
              </a:extLst>
            </p:cNvPr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2DE38F69-48FA-1C84-B2E5-D6363A37A9DB}"/>
                </a:ext>
              </a:extLst>
            </p:cNvPr>
            <p:cNvGrpSpPr/>
            <p:nvPr/>
          </p:nvGrpSpPr>
          <p:grpSpPr>
            <a:xfrm>
              <a:off x="208861" y="1299582"/>
              <a:ext cx="2649159" cy="5147258"/>
              <a:chOff x="208861" y="1299582"/>
              <a:chExt cx="2649159" cy="5147258"/>
            </a:xfrm>
          </p:grpSpPr>
          <p:sp>
            <p:nvSpPr>
              <p:cNvPr id="9" name="Rectangle 13">
                <a:extLst>
                  <a:ext uri="{FF2B5EF4-FFF2-40B4-BE49-F238E27FC236}">
                    <a16:creationId xmlns="" xmlns:a16="http://schemas.microsoft.com/office/drawing/2014/main" id="{7F462501-8406-2128-3505-EFB3D03DEFD7}"/>
                  </a:ext>
                </a:extLst>
              </p:cNvPr>
              <p:cNvSpPr/>
              <p:nvPr/>
            </p:nvSpPr>
            <p:spPr>
              <a:xfrm>
                <a:off x="208861" y="3511789"/>
                <a:ext cx="2649159" cy="2935051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تم تقديم نشاط عائلة العدد الذي ينجز على المراحل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التالية: </a:t>
                </a:r>
                <a:endParaRPr lang="ar-SA" sz="2400" b="1" dirty="0" smtClean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justLow" defTabSz="914354" rtl="1"/>
                <a:r>
                  <a:rPr lang="fr-FR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1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–</a:t>
                </a:r>
                <a:r>
                  <a:rPr lang="ar-S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التهيئة</a:t>
                </a:r>
                <a:r>
                  <a:rPr lang="ar-S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2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 </a:t>
                </a:r>
                <a:r>
                  <a:rPr lang="ar-MA" sz="24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النمذجة</a:t>
                </a:r>
                <a:endParaRPr lang="ar-SA" sz="2400" b="1" dirty="0" smtClean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justLow" defTabSz="914354" rtl="1"/>
                <a:r>
                  <a:rPr lang="fr-FR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3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 الممارسة الموجهة </a:t>
                </a:r>
                <a:endParaRPr lang="ar-SA" sz="2400" b="1" dirty="0" smtClean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justLow" defTabSz="914354" rtl="1"/>
                <a:r>
                  <a:rPr lang="fr-FR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4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الممارسة المستقلة</a:t>
                </a:r>
                <a:endParaRPr lang="ar-SA" sz="2400" b="1" dirty="0" smtClean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justLow" defTabSz="914354" rtl="1"/>
                <a:r>
                  <a:rPr lang="fr-FR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5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 اختتام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الحصة</a:t>
                </a:r>
                <a:r>
                  <a:rPr lang="ar-S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</a:t>
                </a:r>
                <a:endParaRPr lang="ar-MA" sz="24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justLow" defTabSz="914354" rtl="1"/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الهدف من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النشاط: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ترسيخ مفهوم العدد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</a:t>
                </a:r>
                <a:r>
                  <a:rPr lang="ar-S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ك</a:t>
                </a:r>
                <a:r>
                  <a:rPr lang="ar-MA" sz="24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تاباته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المختلفة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والقدرة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على الحساب السريع للمجاميع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البسيطة</a:t>
                </a:r>
                <a:r>
                  <a:rPr lang="ar-S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</a:t>
                </a:r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="" xmlns:a16="http://schemas.microsoft.com/office/drawing/2014/main" id="{271660B6-FFE0-56D4-DE6E-B4365662265D}"/>
                  </a:ext>
                </a:extLst>
              </p:cNvPr>
              <p:cNvGrpSpPr/>
              <p:nvPr/>
            </p:nvGrpSpPr>
            <p:grpSpPr>
              <a:xfrm>
                <a:off x="1102767" y="1299582"/>
                <a:ext cx="1170432" cy="2265083"/>
                <a:chOff x="1102767" y="1299582"/>
                <a:chExt cx="1170432" cy="2265083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="" xmlns:a16="http://schemas.microsoft.com/office/drawing/2014/main" id="{2FB99761-6438-B1AE-D238-ABA9C4C41F2C}"/>
                    </a:ext>
                  </a:extLst>
                </p:cNvPr>
                <p:cNvGrpSpPr/>
                <p:nvPr/>
              </p:nvGrpSpPr>
              <p:grpSpPr>
                <a:xfrm>
                  <a:off x="1102767" y="1975572"/>
                  <a:ext cx="1170432" cy="1589093"/>
                  <a:chOff x="1102767" y="1975572"/>
                  <a:chExt cx="1170432" cy="1589093"/>
                </a:xfrm>
              </p:grpSpPr>
              <p:sp>
                <p:nvSpPr>
                  <p:cNvPr id="13" name="Oval 6">
                    <a:extLst>
                      <a:ext uri="{FF2B5EF4-FFF2-40B4-BE49-F238E27FC236}">
                        <a16:creationId xmlns="" xmlns:a16="http://schemas.microsoft.com/office/drawing/2014/main" id="{B92CE2AF-FFC5-405A-3BBD-A3C459C7B832}"/>
                      </a:ext>
                    </a:extLst>
                  </p:cNvPr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14" name="Graphic 50" descr="Users">
                    <a:extLst>
                      <a:ext uri="{FF2B5EF4-FFF2-40B4-BE49-F238E27FC236}">
                        <a16:creationId xmlns="" xmlns:a16="http://schemas.microsoft.com/office/drawing/2014/main" id="{BF535E67-D067-EA22-DC0D-2F298A6B16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66">
                    <a:extLst>
                      <a:ext uri="{FF2B5EF4-FFF2-40B4-BE49-F238E27FC236}">
                        <a16:creationId xmlns="" xmlns:a16="http://schemas.microsoft.com/office/drawing/2014/main" id="{CEEF80D9-35DD-6E98-0411-CB64B3BA8081}"/>
                      </a:ext>
                    </a:extLst>
                  </p:cNvPr>
                  <p:cNvSpPr txBox="1"/>
                  <p:nvPr/>
                </p:nvSpPr>
                <p:spPr>
                  <a:xfrm>
                    <a:off x="1286235" y="3181363"/>
                    <a:ext cx="801126" cy="38330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ctr" defTabSz="914354"/>
                    <a:r>
                      <a:rPr lang="ar-MA" sz="2400" b="1" cap="all" dirty="0">
                        <a:solidFill>
                          <a:srgbClr val="00B05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نشاط</a:t>
                    </a:r>
                    <a:endParaRPr lang="en-US" sz="2000" b="1" cap="all" dirty="0">
                      <a:solidFill>
                        <a:srgbClr val="00B05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2" name="Oval 28">
                  <a:extLst>
                    <a:ext uri="{FF2B5EF4-FFF2-40B4-BE49-F238E27FC236}">
                      <a16:creationId xmlns="" xmlns:a16="http://schemas.microsoft.com/office/drawing/2014/main" id="{A0D173CB-43FE-AAB7-BCCD-4A81B3125CA5}"/>
                    </a:ext>
                  </a:extLst>
                </p:cNvPr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5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2854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85" y="5369436"/>
            <a:ext cx="2223215" cy="22232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2D46FDCD-783E-17E7-62D2-04533B71A9FE}"/>
              </a:ext>
            </a:extLst>
          </p:cNvPr>
          <p:cNvGrpSpPr/>
          <p:nvPr/>
        </p:nvGrpSpPr>
        <p:grpSpPr>
          <a:xfrm>
            <a:off x="6096000" y="203200"/>
            <a:ext cx="3578342" cy="6231240"/>
            <a:chOff x="664002" y="1299582"/>
            <a:chExt cx="2045594" cy="3879221"/>
          </a:xfrm>
        </p:grpSpPr>
        <p:sp>
          <p:nvSpPr>
            <p:cNvPr id="1049320" name="Block Arc 11"/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C00000"/>
            </a:solidFill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F838FE8-4158-FA46-65DB-EB607302693E}"/>
                </a:ext>
              </a:extLst>
            </p:cNvPr>
            <p:cNvGrpSpPr/>
            <p:nvPr/>
          </p:nvGrpSpPr>
          <p:grpSpPr>
            <a:xfrm>
              <a:off x="848638" y="1299582"/>
              <a:ext cx="1705237" cy="3879221"/>
              <a:chOff x="848638" y="1299582"/>
              <a:chExt cx="1705237" cy="3879221"/>
            </a:xfrm>
          </p:grpSpPr>
          <p:sp>
            <p:nvSpPr>
              <p:cNvPr id="1049314" name="Rectangle 13"/>
              <p:cNvSpPr/>
              <p:nvPr/>
            </p:nvSpPr>
            <p:spPr>
              <a:xfrm>
                <a:off x="848638" y="3741770"/>
                <a:ext cx="1705237" cy="1437033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تم تعزيزه </a:t>
                </a:r>
                <a:r>
                  <a:rPr lang="ar-MA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بش</a:t>
                </a:r>
                <a:r>
                  <a:rPr lang="ar-SA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رح</a:t>
                </a:r>
                <a:r>
                  <a:rPr lang="ar-MA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تفصيلي للممارسة الموجهة من طرف السيد المكون الأستاذ الأمين </a:t>
                </a:r>
                <a:r>
                  <a:rPr lang="ar-MA" b="1" dirty="0" err="1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الأغزاوي</a:t>
                </a:r>
                <a:r>
                  <a:rPr lang="ar-MA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.</a:t>
                </a:r>
              </a:p>
              <a:p>
                <a:pPr algn="justLow" defTabSz="914354" rtl="1"/>
                <a:r>
                  <a:rPr lang="ar-MA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اهداف النشاط : اكساب المتعلم القدرة على الجمع شفويا لعددين من رقم واحد و اكساب القدرة على الطرح شفويا لعدد مكون من رقمين او رقم واحد . التمكن من جدول الضرب</a:t>
                </a:r>
                <a:endParaRPr lang="ar-MA" sz="14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="" xmlns:a16="http://schemas.microsoft.com/office/drawing/2014/main" id="{63EAE533-AAB7-ABE2-508F-2EE4495B3DFF}"/>
                  </a:ext>
                </a:extLst>
              </p:cNvPr>
              <p:cNvGrpSpPr/>
              <p:nvPr/>
            </p:nvGrpSpPr>
            <p:grpSpPr>
              <a:xfrm>
                <a:off x="913533" y="1299582"/>
                <a:ext cx="1503034" cy="2290635"/>
                <a:chOff x="913533" y="1299582"/>
                <a:chExt cx="1503034" cy="2290635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="" xmlns:a16="http://schemas.microsoft.com/office/drawing/2014/main" id="{4523CA6B-102E-3418-E522-7476E56571EF}"/>
                    </a:ext>
                  </a:extLst>
                </p:cNvPr>
                <p:cNvGrpSpPr/>
                <p:nvPr/>
              </p:nvGrpSpPr>
              <p:grpSpPr>
                <a:xfrm>
                  <a:off x="913533" y="1975572"/>
                  <a:ext cx="1503034" cy="1614645"/>
                  <a:chOff x="913533" y="1975572"/>
                  <a:chExt cx="1503034" cy="1614645"/>
                </a:xfrm>
              </p:grpSpPr>
              <p:sp>
                <p:nvSpPr>
                  <p:cNvPr id="1049305" name="Oval 6"/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2097197" name="Graphic 50" descr="Users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049315" name="TextBox 66"/>
                  <p:cNvSpPr txBox="1"/>
                  <p:nvPr/>
                </p:nvSpPr>
                <p:spPr>
                  <a:xfrm>
                    <a:off x="913533" y="3245852"/>
                    <a:ext cx="1503034" cy="344365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نشاط : لعبة رمي الكرة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049325" name="Oval 28"/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6</a:t>
                  </a:r>
                </a:p>
              </p:txBody>
            </p:sp>
          </p:grpSp>
        </p:grpSp>
      </p:grpSp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F556CF42-3852-56A8-D044-F570A99DEE9E}"/>
              </a:ext>
            </a:extLst>
          </p:cNvPr>
          <p:cNvGrpSpPr/>
          <p:nvPr/>
        </p:nvGrpSpPr>
        <p:grpSpPr>
          <a:xfrm>
            <a:off x="1511300" y="62401"/>
            <a:ext cx="3470159" cy="5835794"/>
            <a:chOff x="208861" y="1190418"/>
            <a:chExt cx="2649159" cy="4289567"/>
          </a:xfrm>
        </p:grpSpPr>
        <p:sp>
          <p:nvSpPr>
            <p:cNvPr id="7" name="Block Arc 11">
              <a:extLst>
                <a:ext uri="{FF2B5EF4-FFF2-40B4-BE49-F238E27FC236}">
                  <a16:creationId xmlns="" xmlns:a16="http://schemas.microsoft.com/office/drawing/2014/main" id="{426E4B8D-AF67-B7A0-C008-14C9ABC46E41}"/>
                </a:ext>
              </a:extLst>
            </p:cNvPr>
            <p:cNvSpPr/>
            <p:nvPr/>
          </p:nvSpPr>
          <p:spPr>
            <a:xfrm>
              <a:off x="590580" y="1419018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2DE38F69-48FA-1C84-B2E5-D6363A37A9DB}"/>
                </a:ext>
              </a:extLst>
            </p:cNvPr>
            <p:cNvGrpSpPr/>
            <p:nvPr/>
          </p:nvGrpSpPr>
          <p:grpSpPr>
            <a:xfrm>
              <a:off x="208861" y="1190418"/>
              <a:ext cx="2649159" cy="4289567"/>
              <a:chOff x="208861" y="1190418"/>
              <a:chExt cx="2649159" cy="4289567"/>
            </a:xfrm>
          </p:grpSpPr>
          <p:sp>
            <p:nvSpPr>
              <p:cNvPr id="9" name="Rectangle 13">
                <a:extLst>
                  <a:ext uri="{FF2B5EF4-FFF2-40B4-BE49-F238E27FC236}">
                    <a16:creationId xmlns="" xmlns:a16="http://schemas.microsoft.com/office/drawing/2014/main" id="{7F462501-8406-2128-3505-EFB3D03DEFD7}"/>
                  </a:ext>
                </a:extLst>
              </p:cNvPr>
              <p:cNvSpPr/>
              <p:nvPr/>
            </p:nvSpPr>
            <p:spPr>
              <a:xfrm>
                <a:off x="208861" y="3511789"/>
                <a:ext cx="2649159" cy="1968196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يستهدف تعرف مفهوم الجمع .</a:t>
                </a:r>
              </a:p>
              <a:p>
                <a:pPr algn="justLow" defTabSz="914354" rtl="1"/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سيرورة إنجازه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تتطلب: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التهيئة 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–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النمذجة 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الممارسة الموجهة 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–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المأسسة 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–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الممارسة المستقلة 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–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موجهات عامة يولي فيها الأستاذ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ة</a:t>
                </a:r>
                <a:r>
                  <a:rPr lang="fr-FR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أهمية بالغة لتكرار </a:t>
                </a:r>
                <a:r>
                  <a:rPr lang="ar-MA" sz="2400" b="1" dirty="0" err="1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المناولات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من قبل جميع التلاميذ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لتر</a:t>
                </a:r>
                <a:r>
                  <a:rPr lang="ar-S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س</a:t>
                </a:r>
                <a:r>
                  <a:rPr lang="ar-MA" sz="24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يخ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العناصر</a:t>
                </a:r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="" xmlns:a16="http://schemas.microsoft.com/office/drawing/2014/main" id="{271660B6-FFE0-56D4-DE6E-B4365662265D}"/>
                  </a:ext>
                </a:extLst>
              </p:cNvPr>
              <p:cNvGrpSpPr/>
              <p:nvPr/>
            </p:nvGrpSpPr>
            <p:grpSpPr>
              <a:xfrm>
                <a:off x="916930" y="1190418"/>
                <a:ext cx="1281663" cy="2374247"/>
                <a:chOff x="916930" y="1190418"/>
                <a:chExt cx="1281663" cy="2374247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="" xmlns:a16="http://schemas.microsoft.com/office/drawing/2014/main" id="{2FB99761-6438-B1AE-D238-ABA9C4C41F2C}"/>
                    </a:ext>
                  </a:extLst>
                </p:cNvPr>
                <p:cNvGrpSpPr/>
                <p:nvPr/>
              </p:nvGrpSpPr>
              <p:grpSpPr>
                <a:xfrm>
                  <a:off x="916930" y="1840717"/>
                  <a:ext cx="1281663" cy="1723948"/>
                  <a:chOff x="916930" y="1840717"/>
                  <a:chExt cx="1281663" cy="1723948"/>
                </a:xfrm>
              </p:grpSpPr>
              <p:sp>
                <p:nvSpPr>
                  <p:cNvPr id="13" name="Oval 6">
                    <a:extLst>
                      <a:ext uri="{FF2B5EF4-FFF2-40B4-BE49-F238E27FC236}">
                        <a16:creationId xmlns="" xmlns:a16="http://schemas.microsoft.com/office/drawing/2014/main" id="{B92CE2AF-FFC5-405A-3BBD-A3C459C7B832}"/>
                      </a:ext>
                    </a:extLst>
                  </p:cNvPr>
                  <p:cNvSpPr/>
                  <p:nvPr/>
                </p:nvSpPr>
                <p:spPr>
                  <a:xfrm>
                    <a:off x="1028161" y="1840717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14" name="Graphic 50" descr="Users">
                    <a:extLst>
                      <a:ext uri="{FF2B5EF4-FFF2-40B4-BE49-F238E27FC236}">
                        <a16:creationId xmlns="" xmlns:a16="http://schemas.microsoft.com/office/drawing/2014/main" id="{BF535E67-D067-EA22-DC0D-2F298A6B16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169450" y="1964913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66">
                    <a:extLst>
                      <a:ext uri="{FF2B5EF4-FFF2-40B4-BE49-F238E27FC236}">
                        <a16:creationId xmlns="" xmlns:a16="http://schemas.microsoft.com/office/drawing/2014/main" id="{CEEF80D9-35DD-6E98-0411-CB64B3BA8081}"/>
                      </a:ext>
                    </a:extLst>
                  </p:cNvPr>
                  <p:cNvSpPr txBox="1"/>
                  <p:nvPr/>
                </p:nvSpPr>
                <p:spPr>
                  <a:xfrm>
                    <a:off x="916930" y="3015835"/>
                    <a:ext cx="1170432" cy="54883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ctr" defTabSz="914354"/>
                    <a:r>
                      <a:rPr lang="ar-MA" sz="2000" b="1" cap="all" dirty="0">
                        <a:solidFill>
                          <a:srgbClr val="00B05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نشاط : أمرح مع العدد</a:t>
                    </a:r>
                    <a:endParaRPr lang="en-US" b="1" cap="all" dirty="0">
                      <a:solidFill>
                        <a:srgbClr val="00B05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2" name="Oval 28">
                  <a:extLst>
                    <a:ext uri="{FF2B5EF4-FFF2-40B4-BE49-F238E27FC236}">
                      <a16:creationId xmlns="" xmlns:a16="http://schemas.microsoft.com/office/drawing/2014/main" id="{A0D173CB-43FE-AAB7-BCCD-4A81B3125CA5}"/>
                    </a:ext>
                  </a:extLst>
                </p:cNvPr>
                <p:cNvSpPr/>
                <p:nvPr/>
              </p:nvSpPr>
              <p:spPr>
                <a:xfrm>
                  <a:off x="1398049" y="1190418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7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6019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85" y="5369436"/>
            <a:ext cx="2223215" cy="22232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2D46FDCD-783E-17E7-62D2-04533B71A9FE}"/>
              </a:ext>
            </a:extLst>
          </p:cNvPr>
          <p:cNvGrpSpPr/>
          <p:nvPr/>
        </p:nvGrpSpPr>
        <p:grpSpPr>
          <a:xfrm>
            <a:off x="6321715" y="448438"/>
            <a:ext cx="3080226" cy="5986614"/>
            <a:chOff x="793034" y="1452254"/>
            <a:chExt cx="1760841" cy="4762373"/>
          </a:xfrm>
        </p:grpSpPr>
        <p:sp>
          <p:nvSpPr>
            <p:cNvPr id="1049320" name="Block Arc 11"/>
            <p:cNvSpPr/>
            <p:nvPr/>
          </p:nvSpPr>
          <p:spPr>
            <a:xfrm>
              <a:off x="870599" y="1718875"/>
              <a:ext cx="1588910" cy="1588909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C00000"/>
            </a:solidFill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r>
                <a:rPr lang="ar-MA" kern="0" dirty="0">
                  <a:solidFill>
                    <a:srgbClr val="95A5A6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ز</a:t>
              </a:r>
              <a:endParaRPr lang="en-US" kern="0" dirty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F838FE8-4158-FA46-65DB-EB607302693E}"/>
                </a:ext>
              </a:extLst>
            </p:cNvPr>
            <p:cNvGrpSpPr/>
            <p:nvPr/>
          </p:nvGrpSpPr>
          <p:grpSpPr>
            <a:xfrm>
              <a:off x="793034" y="1452254"/>
              <a:ext cx="1760841" cy="4762373"/>
              <a:chOff x="793034" y="1452254"/>
              <a:chExt cx="1760841" cy="4762373"/>
            </a:xfrm>
          </p:grpSpPr>
          <p:sp>
            <p:nvSpPr>
              <p:cNvPr id="1049314" name="Rectangle 13"/>
              <p:cNvSpPr/>
              <p:nvPr/>
            </p:nvSpPr>
            <p:spPr>
              <a:xfrm>
                <a:off x="848638" y="3741770"/>
                <a:ext cx="1705237" cy="247285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النشاط يبدأ بطرح الأسئلة الأربعة :</a:t>
                </a:r>
              </a:p>
              <a:p>
                <a:pPr marL="285750" indent="-285750" algn="justLow" defTabSz="914354" rtl="1">
                  <a:buFontTx/>
                  <a:buChar char="-"/>
                </a:pP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ماهي المعلومات المقدمة ؟</a:t>
                </a:r>
              </a:p>
              <a:p>
                <a:pPr marL="285750" indent="-285750" algn="justLow" defTabSz="914354" rtl="1">
                  <a:buFontTx/>
                  <a:buChar char="-"/>
                </a:pP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ما هو المطلوب ؟</a:t>
                </a:r>
              </a:p>
              <a:p>
                <a:pPr marL="285750" indent="-285750" algn="justLow" defTabSz="914354" rtl="1">
                  <a:buFontTx/>
                  <a:buChar char="-"/>
                </a:pP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ماذا علي ان افعل ؟</a:t>
                </a:r>
              </a:p>
              <a:p>
                <a:pPr marL="285750" indent="-285750" algn="justLow" defTabSz="914354" rtl="1">
                  <a:buFontTx/>
                  <a:buChar char="-"/>
                </a:pP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لماذا ؟ </a:t>
                </a:r>
              </a:p>
              <a:p>
                <a:pPr marL="285750" indent="-285750" algn="justLow" defTabSz="914354" rtl="1">
                  <a:buFontTx/>
                  <a:buChar char="-"/>
                </a:pP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مع تتبع خطوات إنجازه من تهيئة </a:t>
                </a:r>
                <a:r>
                  <a:rPr lang="ar-MA" sz="16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ونمذجة</a:t>
                </a:r>
                <a:r>
                  <a:rPr lang="ar-MA" sz="16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 ممارسة موجهة و ممارسة مستقلة ثم موجهات عامة بشكل يمكن التلاميذ من التدرب على حل المسائل البسيطة و ربط العمليات الحسابية المنجزة بمسافات دالة </a:t>
                </a:r>
              </a:p>
              <a:p>
                <a:pPr marL="285750" indent="-285750" algn="justLow" defTabSz="914354" rtl="1">
                  <a:buFontTx/>
                  <a:buChar char="-"/>
                </a:pPr>
                <a:endParaRPr lang="ar-MA" sz="16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="" xmlns:a16="http://schemas.microsoft.com/office/drawing/2014/main" id="{63EAE533-AAB7-ABE2-508F-2EE4495B3DFF}"/>
                  </a:ext>
                </a:extLst>
              </p:cNvPr>
              <p:cNvGrpSpPr/>
              <p:nvPr/>
            </p:nvGrpSpPr>
            <p:grpSpPr>
              <a:xfrm>
                <a:off x="793034" y="1452254"/>
                <a:ext cx="1744040" cy="2137963"/>
                <a:chOff x="793034" y="1452254"/>
                <a:chExt cx="1744040" cy="2137963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="" xmlns:a16="http://schemas.microsoft.com/office/drawing/2014/main" id="{4523CA6B-102E-3418-E522-7476E56571EF}"/>
                    </a:ext>
                  </a:extLst>
                </p:cNvPr>
                <p:cNvGrpSpPr/>
                <p:nvPr/>
              </p:nvGrpSpPr>
              <p:grpSpPr>
                <a:xfrm>
                  <a:off x="793034" y="2081933"/>
                  <a:ext cx="1744040" cy="1508284"/>
                  <a:chOff x="793034" y="2081933"/>
                  <a:chExt cx="1744040" cy="1508284"/>
                </a:xfrm>
              </p:grpSpPr>
              <p:sp>
                <p:nvSpPr>
                  <p:cNvPr id="1049305" name="Oval 6"/>
                  <p:cNvSpPr/>
                  <p:nvPr/>
                </p:nvSpPr>
                <p:spPr>
                  <a:xfrm>
                    <a:off x="1209129" y="2081933"/>
                    <a:ext cx="957710" cy="957710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2097197" name="Graphic 50" descr="Users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327152" y="2182863"/>
                    <a:ext cx="748211" cy="748211"/>
                  </a:xfrm>
                  <a:prstGeom prst="rect">
                    <a:avLst/>
                  </a:prstGeom>
                </p:spPr>
              </p:pic>
              <p:sp>
                <p:nvSpPr>
                  <p:cNvPr id="1049315" name="TextBox 66"/>
                  <p:cNvSpPr txBox="1"/>
                  <p:nvPr/>
                </p:nvSpPr>
                <p:spPr>
                  <a:xfrm>
                    <a:off x="793034" y="3264490"/>
                    <a:ext cx="1744040" cy="325727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تقديم نشاط حل المسائل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049325" name="Oval 28"/>
                <p:cNvSpPr/>
                <p:nvPr/>
              </p:nvSpPr>
              <p:spPr>
                <a:xfrm>
                  <a:off x="1437529" y="1452254"/>
                  <a:ext cx="455053" cy="455051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8</a:t>
                  </a:r>
                </a:p>
              </p:txBody>
            </p:sp>
          </p:grpSp>
        </p:grpSp>
      </p:grpSp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F556CF42-3852-56A8-D044-F570A99DEE9E}"/>
              </a:ext>
            </a:extLst>
          </p:cNvPr>
          <p:cNvGrpSpPr/>
          <p:nvPr/>
        </p:nvGrpSpPr>
        <p:grpSpPr>
          <a:xfrm>
            <a:off x="1511300" y="62401"/>
            <a:ext cx="3470159" cy="6372651"/>
            <a:chOff x="208861" y="1190418"/>
            <a:chExt cx="2649159" cy="4561043"/>
          </a:xfrm>
        </p:grpSpPr>
        <p:sp>
          <p:nvSpPr>
            <p:cNvPr id="7" name="Block Arc 11">
              <a:extLst>
                <a:ext uri="{FF2B5EF4-FFF2-40B4-BE49-F238E27FC236}">
                  <a16:creationId xmlns="" xmlns:a16="http://schemas.microsoft.com/office/drawing/2014/main" id="{426E4B8D-AF67-B7A0-C008-14C9ABC46E41}"/>
                </a:ext>
              </a:extLst>
            </p:cNvPr>
            <p:cNvSpPr/>
            <p:nvPr/>
          </p:nvSpPr>
          <p:spPr>
            <a:xfrm>
              <a:off x="590580" y="1419018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2DE38F69-48FA-1C84-B2E5-D6363A37A9DB}"/>
                </a:ext>
              </a:extLst>
            </p:cNvPr>
            <p:cNvGrpSpPr/>
            <p:nvPr/>
          </p:nvGrpSpPr>
          <p:grpSpPr>
            <a:xfrm>
              <a:off x="208861" y="1190418"/>
              <a:ext cx="2649159" cy="4561043"/>
              <a:chOff x="208861" y="1190418"/>
              <a:chExt cx="2649159" cy="4561043"/>
            </a:xfrm>
          </p:grpSpPr>
          <p:sp>
            <p:nvSpPr>
              <p:cNvPr id="9" name="Rectangle 13">
                <a:extLst>
                  <a:ext uri="{FF2B5EF4-FFF2-40B4-BE49-F238E27FC236}">
                    <a16:creationId xmlns="" xmlns:a16="http://schemas.microsoft.com/office/drawing/2014/main" id="{7F462501-8406-2128-3505-EFB3D03DEFD7}"/>
                  </a:ext>
                </a:extLst>
              </p:cNvPr>
              <p:cNvSpPr/>
              <p:nvPr/>
            </p:nvSpPr>
            <p:spPr>
              <a:xfrm>
                <a:off x="208861" y="3511789"/>
                <a:ext cx="2649159" cy="2239672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تقديم مفهوم الجمع باستخدام </a:t>
                </a:r>
                <a:r>
                  <a:rPr lang="ar-MA" sz="2400" b="1" dirty="0" err="1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الخشيبات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والحزم</a:t>
                </a:r>
                <a:endParaRPr lang="ar-MA" sz="24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justLow" defTabSz="914354" rtl="1"/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الهدف من النشاط : تقديم مفهوم الجمع بتوظيف كلمات مفاتيح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وأشياء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ملموسة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وسيرورة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إنجازه تتطلب المراحل الاعتيادية بحيث عند 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مرحل</a:t>
                </a:r>
                <a:r>
                  <a:rPr lang="ar-S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ة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الموجهات العامة يميز جميع التلاميذ وظيفة الرمز </a:t>
                </a:r>
                <a:r>
                  <a:rPr lang="fr-FR" b="0" i="0" dirty="0">
                    <a:solidFill>
                      <a:srgbClr val="040C28"/>
                    </a:solidFill>
                    <a:effectLst/>
                    <a:latin typeface="Google Sans"/>
                  </a:rPr>
                  <a:t> (+)</a:t>
                </a:r>
                <a:r>
                  <a:rPr lang="ar-MA" b="0" i="0" dirty="0">
                    <a:solidFill>
                      <a:srgbClr val="040C28"/>
                    </a:solidFill>
                    <a:effectLst/>
                    <a:latin typeface="Google Sans"/>
                  </a:rPr>
                  <a:t>.</a:t>
                </a:r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="" xmlns:a16="http://schemas.microsoft.com/office/drawing/2014/main" id="{271660B6-FFE0-56D4-DE6E-B4365662265D}"/>
                  </a:ext>
                </a:extLst>
              </p:cNvPr>
              <p:cNvGrpSpPr/>
              <p:nvPr/>
            </p:nvGrpSpPr>
            <p:grpSpPr>
              <a:xfrm>
                <a:off x="883706" y="1190418"/>
                <a:ext cx="1485885" cy="2170527"/>
                <a:chOff x="883706" y="1190418"/>
                <a:chExt cx="1485885" cy="2170527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="" xmlns:a16="http://schemas.microsoft.com/office/drawing/2014/main" id="{2FB99761-6438-B1AE-D238-ABA9C4C41F2C}"/>
                    </a:ext>
                  </a:extLst>
                </p:cNvPr>
                <p:cNvGrpSpPr/>
                <p:nvPr/>
              </p:nvGrpSpPr>
              <p:grpSpPr>
                <a:xfrm>
                  <a:off x="883706" y="1840717"/>
                  <a:ext cx="1485885" cy="1520228"/>
                  <a:chOff x="883706" y="1840717"/>
                  <a:chExt cx="1485885" cy="1520228"/>
                </a:xfrm>
              </p:grpSpPr>
              <p:sp>
                <p:nvSpPr>
                  <p:cNvPr id="13" name="Oval 6">
                    <a:extLst>
                      <a:ext uri="{FF2B5EF4-FFF2-40B4-BE49-F238E27FC236}">
                        <a16:creationId xmlns="" xmlns:a16="http://schemas.microsoft.com/office/drawing/2014/main" id="{B92CE2AF-FFC5-405A-3BBD-A3C459C7B832}"/>
                      </a:ext>
                    </a:extLst>
                  </p:cNvPr>
                  <p:cNvSpPr/>
                  <p:nvPr/>
                </p:nvSpPr>
                <p:spPr>
                  <a:xfrm>
                    <a:off x="1028161" y="1840717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14" name="Graphic 50" descr="Users">
                    <a:extLst>
                      <a:ext uri="{FF2B5EF4-FFF2-40B4-BE49-F238E27FC236}">
                        <a16:creationId xmlns="" xmlns:a16="http://schemas.microsoft.com/office/drawing/2014/main" id="{BF535E67-D067-EA22-DC0D-2F298A6B16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169450" y="1964913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66">
                    <a:extLst>
                      <a:ext uri="{FF2B5EF4-FFF2-40B4-BE49-F238E27FC236}">
                        <a16:creationId xmlns="" xmlns:a16="http://schemas.microsoft.com/office/drawing/2014/main" id="{CEEF80D9-35DD-6E98-0411-CB64B3BA8081}"/>
                      </a:ext>
                    </a:extLst>
                  </p:cNvPr>
                  <p:cNvSpPr txBox="1"/>
                  <p:nvPr/>
                </p:nvSpPr>
                <p:spPr>
                  <a:xfrm>
                    <a:off x="883706" y="3021601"/>
                    <a:ext cx="1485885" cy="339344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ctr" defTabSz="914354"/>
                    <a:r>
                      <a:rPr lang="ar-MA" sz="2400" b="1" cap="all" dirty="0">
                        <a:solidFill>
                          <a:srgbClr val="00B05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تقديم تقنية السلم</a:t>
                    </a:r>
                    <a:endParaRPr lang="en-US" sz="2000" b="1" cap="all" dirty="0">
                      <a:solidFill>
                        <a:srgbClr val="00B05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2" name="Oval 28">
                  <a:extLst>
                    <a:ext uri="{FF2B5EF4-FFF2-40B4-BE49-F238E27FC236}">
                      <a16:creationId xmlns="" xmlns:a16="http://schemas.microsoft.com/office/drawing/2014/main" id="{A0D173CB-43FE-AAB7-BCCD-4A81B3125CA5}"/>
                    </a:ext>
                  </a:extLst>
                </p:cNvPr>
                <p:cNvSpPr/>
                <p:nvPr/>
              </p:nvSpPr>
              <p:spPr>
                <a:xfrm>
                  <a:off x="1398049" y="1190418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9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319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85" y="5369436"/>
            <a:ext cx="2223215" cy="22232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2D46FDCD-783E-17E7-62D2-04533B71A9FE}"/>
              </a:ext>
            </a:extLst>
          </p:cNvPr>
          <p:cNvGrpSpPr/>
          <p:nvPr/>
        </p:nvGrpSpPr>
        <p:grpSpPr>
          <a:xfrm>
            <a:off x="5408381" y="406399"/>
            <a:ext cx="4834977" cy="5692472"/>
            <a:chOff x="270917" y="1299582"/>
            <a:chExt cx="2763962" cy="4271236"/>
          </a:xfrm>
        </p:grpSpPr>
        <p:sp>
          <p:nvSpPr>
            <p:cNvPr id="1049320" name="Block Arc 11"/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F39C1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F838FE8-4158-FA46-65DB-EB607302693E}"/>
                </a:ext>
              </a:extLst>
            </p:cNvPr>
            <p:cNvGrpSpPr/>
            <p:nvPr/>
          </p:nvGrpSpPr>
          <p:grpSpPr>
            <a:xfrm>
              <a:off x="270917" y="1299582"/>
              <a:ext cx="2763962" cy="4271236"/>
              <a:chOff x="270917" y="1299582"/>
              <a:chExt cx="2763962" cy="4271236"/>
            </a:xfrm>
          </p:grpSpPr>
          <p:sp>
            <p:nvSpPr>
              <p:cNvPr id="1049314" name="Rectangle 13"/>
              <p:cNvSpPr/>
              <p:nvPr/>
            </p:nvSpPr>
            <p:spPr>
              <a:xfrm>
                <a:off x="812426" y="3884999"/>
                <a:ext cx="1705237" cy="1685819"/>
              </a:xfrm>
              <a:prstGeom prst="rect">
                <a:avLst/>
              </a:prstGeom>
              <a:noFill/>
              <a:ln w="28575">
                <a:solidFill>
                  <a:srgbClr val="F39C1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S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أ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هداف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النشاط ان </a:t>
                </a:r>
                <a:r>
                  <a:rPr lang="ar-MA" sz="20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يت</a:t>
                </a:r>
                <a:r>
                  <a:rPr lang="ar-S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م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لك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المتعلم كيفية حل مسألة تتطلب جمع أعداد من ثلاثة </a:t>
                </a:r>
                <a:r>
                  <a:rPr lang="ar-S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أ</a:t>
                </a:r>
                <a:r>
                  <a:rPr lang="ar-MA" sz="20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رقام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0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بالاحتفا</a:t>
                </a:r>
                <a:r>
                  <a:rPr lang="ar-S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ظ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وهذا النشاط يتطلب تحضير أوراق نقدية من فئات مختلفة كمعينات </a:t>
                </a:r>
                <a:r>
                  <a:rPr lang="ar-MA" sz="20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ديدكتيكية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 بطرح الأسئلة الأربعة في النمذجة </a:t>
                </a:r>
                <a:endParaRPr lang="ar-MA" sz="16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="" xmlns:a16="http://schemas.microsoft.com/office/drawing/2014/main" id="{63EAE533-AAB7-ABE2-508F-2EE4495B3DFF}"/>
                  </a:ext>
                </a:extLst>
              </p:cNvPr>
              <p:cNvGrpSpPr/>
              <p:nvPr/>
            </p:nvGrpSpPr>
            <p:grpSpPr>
              <a:xfrm>
                <a:off x="270917" y="1299582"/>
                <a:ext cx="2763962" cy="2533366"/>
                <a:chOff x="270917" y="1299582"/>
                <a:chExt cx="2763962" cy="2533366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="" xmlns:a16="http://schemas.microsoft.com/office/drawing/2014/main" id="{4523CA6B-102E-3418-E522-7476E56571EF}"/>
                    </a:ext>
                  </a:extLst>
                </p:cNvPr>
                <p:cNvGrpSpPr/>
                <p:nvPr/>
              </p:nvGrpSpPr>
              <p:grpSpPr>
                <a:xfrm>
                  <a:off x="270917" y="1975572"/>
                  <a:ext cx="2763962" cy="1857376"/>
                  <a:chOff x="270917" y="1975572"/>
                  <a:chExt cx="2763962" cy="1857376"/>
                </a:xfrm>
              </p:grpSpPr>
              <p:sp>
                <p:nvSpPr>
                  <p:cNvPr id="1049305" name="Oval 6"/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2097197" name="Graphic 50" descr="Users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049315" name="TextBox 66"/>
                  <p:cNvSpPr txBox="1"/>
                  <p:nvPr/>
                </p:nvSpPr>
                <p:spPr>
                  <a:xfrm>
                    <a:off x="270917" y="3415498"/>
                    <a:ext cx="2763962" cy="417450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عرض تقنية الجمع باستخدام لعبة النقود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049325" name="Oval 28"/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10</a:t>
                  </a:r>
                </a:p>
              </p:txBody>
            </p:sp>
          </p:grpSp>
        </p:grpSp>
      </p:grpSp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F556CF42-3852-56A8-D044-F570A99DEE9E}"/>
              </a:ext>
            </a:extLst>
          </p:cNvPr>
          <p:cNvGrpSpPr/>
          <p:nvPr/>
        </p:nvGrpSpPr>
        <p:grpSpPr>
          <a:xfrm>
            <a:off x="1224349" y="406400"/>
            <a:ext cx="3578342" cy="5457981"/>
            <a:chOff x="664002" y="1299582"/>
            <a:chExt cx="2045594" cy="3314305"/>
          </a:xfrm>
        </p:grpSpPr>
        <p:sp>
          <p:nvSpPr>
            <p:cNvPr id="7" name="Block Arc 11">
              <a:extLst>
                <a:ext uri="{FF2B5EF4-FFF2-40B4-BE49-F238E27FC236}">
                  <a16:creationId xmlns="" xmlns:a16="http://schemas.microsoft.com/office/drawing/2014/main" id="{426E4B8D-AF67-B7A0-C008-14C9ABC46E41}"/>
                </a:ext>
              </a:extLst>
            </p:cNvPr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00B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2DE38F69-48FA-1C84-B2E5-D6363A37A9DB}"/>
                </a:ext>
              </a:extLst>
            </p:cNvPr>
            <p:cNvGrpSpPr/>
            <p:nvPr/>
          </p:nvGrpSpPr>
          <p:grpSpPr>
            <a:xfrm>
              <a:off x="812426" y="1299582"/>
              <a:ext cx="1705237" cy="3314305"/>
              <a:chOff x="812426" y="1299582"/>
              <a:chExt cx="1705237" cy="3314305"/>
            </a:xfrm>
          </p:grpSpPr>
          <p:sp>
            <p:nvSpPr>
              <p:cNvPr id="9" name="Rectangle 13">
                <a:extLst>
                  <a:ext uri="{FF2B5EF4-FFF2-40B4-BE49-F238E27FC236}">
                    <a16:creationId xmlns="" xmlns:a16="http://schemas.microsoft.com/office/drawing/2014/main" id="{7F462501-8406-2128-3505-EFB3D03DEFD7}"/>
                  </a:ext>
                </a:extLst>
              </p:cNvPr>
              <p:cNvSpPr/>
              <p:nvPr/>
            </p:nvSpPr>
            <p:spPr>
              <a:xfrm>
                <a:off x="812426" y="3884999"/>
                <a:ext cx="1705237" cy="728888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S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أ</a:t>
                </a:r>
                <a:r>
                  <a:rPr lang="ar-MA" sz="24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هداف </a:t>
                </a:r>
                <a:r>
                  <a:rPr lang="ar-MA" sz="24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النشاط : بناء مفهوم القسمة من خلال عملية بسيطة </a:t>
                </a:r>
                <a:endParaRPr lang="ar-MA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="" xmlns:a16="http://schemas.microsoft.com/office/drawing/2014/main" id="{271660B6-FFE0-56D4-DE6E-B4365662265D}"/>
                  </a:ext>
                </a:extLst>
              </p:cNvPr>
              <p:cNvGrpSpPr/>
              <p:nvPr/>
            </p:nvGrpSpPr>
            <p:grpSpPr>
              <a:xfrm>
                <a:off x="1060324" y="1299582"/>
                <a:ext cx="1281865" cy="2450134"/>
                <a:chOff x="1060324" y="1299582"/>
                <a:chExt cx="1281865" cy="2450134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="" xmlns:a16="http://schemas.microsoft.com/office/drawing/2014/main" id="{2FB99761-6438-B1AE-D238-ABA9C4C41F2C}"/>
                    </a:ext>
                  </a:extLst>
                </p:cNvPr>
                <p:cNvGrpSpPr/>
                <p:nvPr/>
              </p:nvGrpSpPr>
              <p:grpSpPr>
                <a:xfrm>
                  <a:off x="1060324" y="1975572"/>
                  <a:ext cx="1281865" cy="1774144"/>
                  <a:chOff x="1060324" y="1975572"/>
                  <a:chExt cx="1281865" cy="1774144"/>
                </a:xfrm>
              </p:grpSpPr>
              <p:sp>
                <p:nvSpPr>
                  <p:cNvPr id="13" name="Oval 6">
                    <a:extLst>
                      <a:ext uri="{FF2B5EF4-FFF2-40B4-BE49-F238E27FC236}">
                        <a16:creationId xmlns="" xmlns:a16="http://schemas.microsoft.com/office/drawing/2014/main" id="{B92CE2AF-FFC5-405A-3BBD-A3C459C7B832}"/>
                      </a:ext>
                    </a:extLst>
                  </p:cNvPr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14" name="Graphic 50" descr="Users">
                    <a:extLst>
                      <a:ext uri="{FF2B5EF4-FFF2-40B4-BE49-F238E27FC236}">
                        <a16:creationId xmlns="" xmlns:a16="http://schemas.microsoft.com/office/drawing/2014/main" id="{BF535E67-D067-EA22-DC0D-2F298A6B16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66">
                    <a:extLst>
                      <a:ext uri="{FF2B5EF4-FFF2-40B4-BE49-F238E27FC236}">
                        <a16:creationId xmlns="" xmlns:a16="http://schemas.microsoft.com/office/drawing/2014/main" id="{CEEF80D9-35DD-6E98-0411-CB64B3BA8081}"/>
                      </a:ext>
                    </a:extLst>
                  </p:cNvPr>
                  <p:cNvSpPr txBox="1"/>
                  <p:nvPr/>
                </p:nvSpPr>
                <p:spPr>
                  <a:xfrm>
                    <a:off x="1060324" y="3245101"/>
                    <a:ext cx="1281865" cy="504615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ctr" defTabSz="914354"/>
                    <a:r>
                      <a:rPr lang="ar-MA" sz="24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عرض نشاط القسمة </a:t>
                    </a:r>
                    <a:r>
                      <a:rPr lang="ar-MA" sz="2400" b="1" cap="all" dirty="0" smtClean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باس</a:t>
                    </a:r>
                    <a:r>
                      <a:rPr lang="ar-SA" sz="2400" b="1" cap="all" dirty="0" smtClean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ت</a:t>
                    </a:r>
                    <a:r>
                      <a:rPr lang="ar-MA" sz="2400" b="1" cap="all" dirty="0" smtClean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خدام </a:t>
                    </a:r>
                    <a:r>
                      <a:rPr lang="ar-MA" sz="24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لعبة النقود</a:t>
                    </a:r>
                    <a:endParaRPr lang="en-US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2" name="Oval 28">
                  <a:extLst>
                    <a:ext uri="{FF2B5EF4-FFF2-40B4-BE49-F238E27FC236}">
                      <a16:creationId xmlns="" xmlns:a16="http://schemas.microsoft.com/office/drawing/2014/main" id="{A0D173CB-43FE-AAB7-BCCD-4A81B3125CA5}"/>
                    </a:ext>
                  </a:extLst>
                </p:cNvPr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11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4255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85" y="5369436"/>
            <a:ext cx="2223215" cy="222321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2D46FDCD-783E-17E7-62D2-04533B71A9FE}"/>
              </a:ext>
            </a:extLst>
          </p:cNvPr>
          <p:cNvGrpSpPr/>
          <p:nvPr/>
        </p:nvGrpSpPr>
        <p:grpSpPr>
          <a:xfrm>
            <a:off x="5681531" y="876661"/>
            <a:ext cx="4643233" cy="5229687"/>
            <a:chOff x="417542" y="1299582"/>
            <a:chExt cx="2470723" cy="3461358"/>
          </a:xfrm>
        </p:grpSpPr>
        <p:sp>
          <p:nvSpPr>
            <p:cNvPr id="1049320" name="Block Arc 11"/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="" xmlns:a16="http://schemas.microsoft.com/office/drawing/2014/main" id="{EF838FE8-4158-FA46-65DB-EB607302693E}"/>
                </a:ext>
              </a:extLst>
            </p:cNvPr>
            <p:cNvGrpSpPr/>
            <p:nvPr/>
          </p:nvGrpSpPr>
          <p:grpSpPr>
            <a:xfrm>
              <a:off x="417542" y="1299582"/>
              <a:ext cx="2470723" cy="3461358"/>
              <a:chOff x="417542" y="1299582"/>
              <a:chExt cx="2470723" cy="3461358"/>
            </a:xfrm>
          </p:grpSpPr>
          <p:sp>
            <p:nvSpPr>
              <p:cNvPr id="1049314" name="Rectangle 13"/>
              <p:cNvSpPr/>
              <p:nvPr/>
            </p:nvSpPr>
            <p:spPr>
              <a:xfrm>
                <a:off x="812426" y="3884999"/>
                <a:ext cx="1705237" cy="875941"/>
              </a:xfrm>
              <a:prstGeom prst="rect">
                <a:avLst/>
              </a:prstGeom>
              <a:noFill/>
              <a:ln w="28575">
                <a:solidFill>
                  <a:schemeClr val="accent5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S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أ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هداف 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النشاط : تصنيف الأشكال الهندسية 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المربع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المستطيل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المثلث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القرص</a:t>
                </a:r>
                <a:r>
                  <a:rPr lang="fr-FR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</a:t>
                </a:r>
                <a:r>
                  <a:rPr lang="ar-MA" sz="20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حسب اللون </a:t>
                </a:r>
                <a:r>
                  <a:rPr lang="ar-MA" sz="20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والشكل </a:t>
                </a:r>
                <a:endParaRPr lang="ar-MA" sz="1600" b="1" dirty="0">
                  <a:solidFill>
                    <a:srgbClr val="2C3E5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="" xmlns:a16="http://schemas.microsoft.com/office/drawing/2014/main" id="{63EAE533-AAB7-ABE2-508F-2EE4495B3DFF}"/>
                  </a:ext>
                </a:extLst>
              </p:cNvPr>
              <p:cNvGrpSpPr/>
              <p:nvPr/>
            </p:nvGrpSpPr>
            <p:grpSpPr>
              <a:xfrm>
                <a:off x="417542" y="1299582"/>
                <a:ext cx="2470723" cy="2533366"/>
                <a:chOff x="417542" y="1299582"/>
                <a:chExt cx="2470723" cy="2533366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="" xmlns:a16="http://schemas.microsoft.com/office/drawing/2014/main" id="{4523CA6B-102E-3418-E522-7476E56571EF}"/>
                    </a:ext>
                  </a:extLst>
                </p:cNvPr>
                <p:cNvGrpSpPr/>
                <p:nvPr/>
              </p:nvGrpSpPr>
              <p:grpSpPr>
                <a:xfrm>
                  <a:off x="417542" y="1975572"/>
                  <a:ext cx="2470723" cy="1857376"/>
                  <a:chOff x="417542" y="1975572"/>
                  <a:chExt cx="2470723" cy="1857376"/>
                </a:xfrm>
              </p:grpSpPr>
              <p:sp>
                <p:nvSpPr>
                  <p:cNvPr id="1049305" name="Oval 6"/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2097197" name="Graphic 50" descr="Users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049315" name="TextBox 66"/>
                  <p:cNvSpPr txBox="1"/>
                  <p:nvPr/>
                </p:nvSpPr>
                <p:spPr>
                  <a:xfrm>
                    <a:off x="417542" y="3440360"/>
                    <a:ext cx="2470723" cy="392588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8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تقديم نشاط تعرف الأشكال الهندسية</a:t>
                    </a:r>
                    <a:endParaRPr lang="en-US" sz="20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049325" name="Oval 28"/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12</a:t>
                  </a:r>
                </a:p>
              </p:txBody>
            </p:sp>
          </p:grpSp>
        </p:grpSp>
      </p:grpSp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F556CF42-3852-56A8-D044-F570A99DEE9E}"/>
              </a:ext>
            </a:extLst>
          </p:cNvPr>
          <p:cNvGrpSpPr/>
          <p:nvPr/>
        </p:nvGrpSpPr>
        <p:grpSpPr>
          <a:xfrm>
            <a:off x="705394" y="406401"/>
            <a:ext cx="4097297" cy="5961026"/>
            <a:chOff x="664002" y="1299582"/>
            <a:chExt cx="2045594" cy="3718022"/>
          </a:xfrm>
        </p:grpSpPr>
        <p:sp>
          <p:nvSpPr>
            <p:cNvPr id="7" name="Block Arc 11">
              <a:extLst>
                <a:ext uri="{FF2B5EF4-FFF2-40B4-BE49-F238E27FC236}">
                  <a16:creationId xmlns="" xmlns:a16="http://schemas.microsoft.com/office/drawing/2014/main" id="{426E4B8D-AF67-B7A0-C008-14C9ABC46E41}"/>
                </a:ext>
              </a:extLst>
            </p:cNvPr>
            <p:cNvSpPr/>
            <p:nvPr/>
          </p:nvSpPr>
          <p:spPr>
            <a:xfrm>
              <a:off x="664002" y="1537992"/>
              <a:ext cx="2045594" cy="2045593"/>
            </a:xfrm>
            <a:prstGeom prst="blockArc">
              <a:avLst>
                <a:gd name="adj1" fmla="val 10800000"/>
                <a:gd name="adj2" fmla="val 21598066"/>
                <a:gd name="adj3" fmla="val 15737"/>
              </a:avLst>
            </a:prstGeom>
            <a:solidFill>
              <a:srgbClr val="00206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54"/>
              <a:endParaRPr lang="en-US" kern="0">
                <a:solidFill>
                  <a:srgbClr val="95A5A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="" xmlns:a16="http://schemas.microsoft.com/office/drawing/2014/main" id="{2DE38F69-48FA-1C84-B2E5-D6363A37A9DB}"/>
                </a:ext>
              </a:extLst>
            </p:cNvPr>
            <p:cNvGrpSpPr/>
            <p:nvPr/>
          </p:nvGrpSpPr>
          <p:grpSpPr>
            <a:xfrm>
              <a:off x="812426" y="1299582"/>
              <a:ext cx="1705237" cy="3718022"/>
              <a:chOff x="812426" y="1299582"/>
              <a:chExt cx="1705237" cy="3718022"/>
            </a:xfrm>
          </p:grpSpPr>
          <p:sp>
            <p:nvSpPr>
              <p:cNvPr id="9" name="Rectangle 13">
                <a:extLst>
                  <a:ext uri="{FF2B5EF4-FFF2-40B4-BE49-F238E27FC236}">
                    <a16:creationId xmlns="" xmlns:a16="http://schemas.microsoft.com/office/drawing/2014/main" id="{7F462501-8406-2128-3505-EFB3D03DEFD7}"/>
                  </a:ext>
                </a:extLst>
              </p:cNvPr>
              <p:cNvSpPr/>
              <p:nvPr/>
            </p:nvSpPr>
            <p:spPr>
              <a:xfrm>
                <a:off x="812426" y="3884999"/>
                <a:ext cx="1705237" cy="1132605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justLow" defTabSz="914354" rtl="1"/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وسيرورة انجاز هذا النشاط يتطلب التهيئة : تنظيم الفضاء 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–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التصريح بالهدف .</a:t>
                </a:r>
              </a:p>
              <a:p>
                <a:pPr algn="justLow" defTabSz="914354" rtl="1"/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النمذجة 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–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الممارسة الموجهة عمل مجموعات : لعبة شد الحبل 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–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المأسسة : 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التذكير الأنشطة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-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الاختتام : لعبة الكراسي و الموسيقى . الهدف من النشاط : وصول المتعلم </a:t>
                </a:r>
                <a:r>
                  <a:rPr lang="ar-SA" sz="16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إ</a:t>
                </a:r>
                <a:r>
                  <a:rPr lang="ar-MA" sz="1600" b="1" dirty="0" err="1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لى</a:t>
                </a:r>
                <a:r>
                  <a:rPr lang="ar-MA" sz="16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تمثل الرمز 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(&lt;)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أو </a:t>
                </a:r>
                <a:r>
                  <a:rPr lang="fr-FR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(&gt;)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باستخدام عبارة يوجد </a:t>
                </a:r>
                <a:r>
                  <a:rPr lang="ar-SA" sz="16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أ</a:t>
                </a:r>
                <a:r>
                  <a:rPr lang="ar-MA" sz="16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كتر 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, يوجد </a:t>
                </a:r>
                <a:r>
                  <a:rPr lang="ar-SA" sz="16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أ</a:t>
                </a:r>
                <a:r>
                  <a:rPr lang="ar-MA" sz="1600" b="1" dirty="0" smtClean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قل </a:t>
                </a:r>
                <a:r>
                  <a:rPr lang="ar-MA" sz="1600" b="1" dirty="0">
                    <a:solidFill>
                      <a:srgbClr val="2C3E5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يوجد بقدر</a:t>
                </a: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="" xmlns:a16="http://schemas.microsoft.com/office/drawing/2014/main" id="{271660B6-FFE0-56D4-DE6E-B4365662265D}"/>
                  </a:ext>
                </a:extLst>
              </p:cNvPr>
              <p:cNvGrpSpPr/>
              <p:nvPr/>
            </p:nvGrpSpPr>
            <p:grpSpPr>
              <a:xfrm>
                <a:off x="909996" y="1299582"/>
                <a:ext cx="1510097" cy="2463173"/>
                <a:chOff x="909996" y="1299582"/>
                <a:chExt cx="1510097" cy="2463173"/>
              </a:xfrm>
            </p:grpSpPr>
            <p:grpSp>
              <p:nvGrpSpPr>
                <p:cNvPr id="11" name="Groupe 10">
                  <a:extLst>
                    <a:ext uri="{FF2B5EF4-FFF2-40B4-BE49-F238E27FC236}">
                      <a16:creationId xmlns="" xmlns:a16="http://schemas.microsoft.com/office/drawing/2014/main" id="{2FB99761-6438-B1AE-D238-ABA9C4C41F2C}"/>
                    </a:ext>
                  </a:extLst>
                </p:cNvPr>
                <p:cNvGrpSpPr/>
                <p:nvPr/>
              </p:nvGrpSpPr>
              <p:grpSpPr>
                <a:xfrm>
                  <a:off x="909996" y="1975572"/>
                  <a:ext cx="1510097" cy="1787183"/>
                  <a:chOff x="909996" y="1975572"/>
                  <a:chExt cx="1510097" cy="1787183"/>
                </a:xfrm>
              </p:grpSpPr>
              <p:sp>
                <p:nvSpPr>
                  <p:cNvPr id="13" name="Oval 6">
                    <a:extLst>
                      <a:ext uri="{FF2B5EF4-FFF2-40B4-BE49-F238E27FC236}">
                        <a16:creationId xmlns="" xmlns:a16="http://schemas.microsoft.com/office/drawing/2014/main" id="{B92CE2AF-FFC5-405A-3BBD-A3C459C7B832}"/>
                      </a:ext>
                    </a:extLst>
                  </p:cNvPr>
                  <p:cNvSpPr/>
                  <p:nvPr/>
                </p:nvSpPr>
                <p:spPr>
                  <a:xfrm>
                    <a:off x="1102767" y="1975572"/>
                    <a:ext cx="1170432" cy="1170432"/>
                  </a:xfrm>
                  <a:prstGeom prst="ellipse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 rtlCol="0" anchor="ctr"/>
                  <a:lstStyle/>
                  <a:p>
                    <a:pPr algn="ctr" defTabSz="914354"/>
                    <a:endParaRPr lang="en-US" kern="0">
                      <a:solidFill>
                        <a:prstClr val="white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pic>
                <p:nvPicPr>
                  <p:cNvPr id="14" name="Graphic 50" descr="Users">
                    <a:extLst>
                      <a:ext uri="{FF2B5EF4-FFF2-40B4-BE49-F238E27FC236}">
                        <a16:creationId xmlns="" xmlns:a16="http://schemas.microsoft.com/office/drawing/2014/main" id="{BF535E67-D067-EA22-DC0D-2F298A6B16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44057" y="2099768"/>
                    <a:ext cx="914400" cy="914400"/>
                  </a:xfrm>
                  <a:prstGeom prst="rect">
                    <a:avLst/>
                  </a:prstGeom>
                </p:spPr>
              </p:pic>
              <p:sp>
                <p:nvSpPr>
                  <p:cNvPr id="15" name="TextBox 66">
                    <a:extLst>
                      <a:ext uri="{FF2B5EF4-FFF2-40B4-BE49-F238E27FC236}">
                        <a16:creationId xmlns="" xmlns:a16="http://schemas.microsoft.com/office/drawing/2014/main" id="{CEEF80D9-35DD-6E98-0411-CB64B3BA8081}"/>
                      </a:ext>
                    </a:extLst>
                  </p:cNvPr>
                  <p:cNvSpPr txBox="1"/>
                  <p:nvPr/>
                </p:nvSpPr>
                <p:spPr>
                  <a:xfrm>
                    <a:off x="909996" y="3146004"/>
                    <a:ext cx="1510097" cy="61675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ctr" defTabSz="914354" rtl="1"/>
                    <a:r>
                      <a:rPr lang="ar-MA" sz="20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نشاط مقارنة مجموعة في حدود </a:t>
                    </a:r>
                    <a:r>
                      <a:rPr lang="fr-FR" sz="20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5</a:t>
                    </a:r>
                    <a:r>
                      <a:rPr lang="ar-MA" sz="2000" b="1" cap="all" dirty="0">
                        <a:solidFill>
                          <a:srgbClr val="FF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عناصر خاص بالمستوى الأول</a:t>
                    </a:r>
                    <a:endParaRPr lang="en-US" sz="1600" b="1" cap="all" dirty="0">
                      <a:solidFill>
                        <a:srgbClr val="FF0000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</p:grpSp>
            <p:sp>
              <p:nvSpPr>
                <p:cNvPr id="12" name="Oval 28">
                  <a:extLst>
                    <a:ext uri="{FF2B5EF4-FFF2-40B4-BE49-F238E27FC236}">
                      <a16:creationId xmlns="" xmlns:a16="http://schemas.microsoft.com/office/drawing/2014/main" id="{A0D173CB-43FE-AAB7-BCCD-4A81B3125CA5}"/>
                    </a:ext>
                  </a:extLst>
                </p:cNvPr>
                <p:cNvSpPr/>
                <p:nvPr/>
              </p:nvSpPr>
              <p:spPr>
                <a:xfrm>
                  <a:off x="1458199" y="1299582"/>
                  <a:ext cx="457200" cy="457200"/>
                </a:xfrm>
                <a:prstGeom prst="ellipse">
                  <a:avLst/>
                </a:prstGeom>
                <a:solidFill>
                  <a:srgbClr val="F39C12"/>
                </a:solidFill>
                <a:ln w="38100" cap="flat" cmpd="sng" algn="ctr">
                  <a:solidFill>
                    <a:sysClr val="window" lastClr="FFFFFF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914354"/>
                  <a:r>
                    <a:rPr lang="fr-FR" sz="2400" b="1" kern="0" dirty="0">
                      <a:solidFill>
                        <a:srgbClr val="F39C12">
                          <a:lumMod val="50000"/>
                        </a:srgb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13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6045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1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394" y="2545966"/>
            <a:ext cx="6797021" cy="6797021"/>
          </a:xfrm>
          <a:prstGeom prst="rect">
            <a:avLst/>
          </a:prstGeom>
        </p:spPr>
      </p:pic>
      <p:sp>
        <p:nvSpPr>
          <p:cNvPr id="1049463" name="ZoneTexte 1"/>
          <p:cNvSpPr txBox="1"/>
          <p:nvPr/>
        </p:nvSpPr>
        <p:spPr>
          <a:xfrm>
            <a:off x="505097" y="626312"/>
            <a:ext cx="111818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ختاما الشكر موصول للسيد المؤطر الأستاذ الأمين </a:t>
            </a:r>
            <a:r>
              <a:rPr kumimoji="0" lang="ar-MA" sz="4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الأغزاوي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 على مجهوداته القيمة </a:t>
            </a:r>
            <a:r>
              <a:rPr kumimoji="0" lang="ar-S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إ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ثر 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تتبعه 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ومواكبته 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عن كثب أعمال ورشات الدورة التكوينية 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وأنشطتها 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كما 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والشكر 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الجزيل للمنسقة الأستاذة أسماء و للأستاذة حنان </a:t>
            </a:r>
            <a:r>
              <a:rPr kumimoji="0" lang="ar-MA" sz="44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المرنيسي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 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ولكافة 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السادة الأساتذة وكل باسمه 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وصفته ل</a:t>
            </a:r>
            <a:r>
              <a:rPr kumimoji="0" lang="ar-S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إ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نجاح </a:t>
            </a:r>
            <a:r>
              <a:rPr kumimoji="0" lang="ar-S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أ</a:t>
            </a:r>
            <a:r>
              <a:rPr kumimoji="0" lang="ar-MA" sz="4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عمال 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cs typeface="arabswell_1" panose="00000500000000000000" pitchFamily="2" charset="-78"/>
              </a:rPr>
              <a:t>هذه الدورة التكوينية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howeet theme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1025DE-ADC4-42C6-81EA-889D78584B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640</Words>
  <Application>Microsoft Office PowerPoint</Application>
  <PresentationFormat>Personnalisé</PresentationFormat>
  <Paragraphs>71</Paragraphs>
  <Slides>10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Simple Light</vt:lpstr>
      <vt:lpstr>Template PresentationGO</vt:lpstr>
      <vt:lpstr>2_Showeet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de tableau de bord 1</dc:title>
  <dc:creator>EL HAMDOUNI BTIHAJ</dc:creator>
  <cp:lastModifiedBy>amine</cp:lastModifiedBy>
  <cp:revision>40</cp:revision>
  <dcterms:created xsi:type="dcterms:W3CDTF">2023-01-26T07:27:26Z</dcterms:created>
  <dcterms:modified xsi:type="dcterms:W3CDTF">2024-06-13T08:18:21Z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9e807e9db7474e84bc9e8e0c91018de2</vt:lpwstr>
  </property>
</Properties>
</file>